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71"/>
  </p:notesMasterIdLst>
  <p:handoutMasterIdLst>
    <p:handoutMasterId r:id="rId72"/>
  </p:handoutMasterIdLst>
  <p:sldIdLst>
    <p:sldId id="257" r:id="rId2"/>
    <p:sldId id="416" r:id="rId3"/>
    <p:sldId id="258" r:id="rId4"/>
    <p:sldId id="415" r:id="rId5"/>
    <p:sldId id="261" r:id="rId6"/>
    <p:sldId id="264" r:id="rId7"/>
    <p:sldId id="390" r:id="rId8"/>
    <p:sldId id="399" r:id="rId9"/>
    <p:sldId id="391" r:id="rId10"/>
    <p:sldId id="392" r:id="rId11"/>
    <p:sldId id="393" r:id="rId12"/>
    <p:sldId id="394" r:id="rId13"/>
    <p:sldId id="395" r:id="rId14"/>
    <p:sldId id="273" r:id="rId15"/>
    <p:sldId id="323" r:id="rId16"/>
    <p:sldId id="344" r:id="rId17"/>
    <p:sldId id="345" r:id="rId18"/>
    <p:sldId id="346" r:id="rId19"/>
    <p:sldId id="347" r:id="rId20"/>
    <p:sldId id="352" r:id="rId21"/>
    <p:sldId id="353" r:id="rId22"/>
    <p:sldId id="356" r:id="rId23"/>
    <p:sldId id="349" r:id="rId24"/>
    <p:sldId id="357" r:id="rId25"/>
    <p:sldId id="397" r:id="rId26"/>
    <p:sldId id="358" r:id="rId27"/>
    <p:sldId id="359" r:id="rId28"/>
    <p:sldId id="351" r:id="rId29"/>
    <p:sldId id="354" r:id="rId30"/>
    <p:sldId id="362" r:id="rId31"/>
    <p:sldId id="355" r:id="rId32"/>
    <p:sldId id="363" r:id="rId33"/>
    <p:sldId id="336" r:id="rId34"/>
    <p:sldId id="334" r:id="rId35"/>
    <p:sldId id="366" r:id="rId36"/>
    <p:sldId id="367" r:id="rId37"/>
    <p:sldId id="368" r:id="rId38"/>
    <p:sldId id="369" r:id="rId39"/>
    <p:sldId id="371" r:id="rId40"/>
    <p:sldId id="370" r:id="rId41"/>
    <p:sldId id="372" r:id="rId42"/>
    <p:sldId id="373" r:id="rId43"/>
    <p:sldId id="374" r:id="rId44"/>
    <p:sldId id="376" r:id="rId45"/>
    <p:sldId id="375" r:id="rId46"/>
    <p:sldId id="377" r:id="rId47"/>
    <p:sldId id="378" r:id="rId48"/>
    <p:sldId id="379" r:id="rId49"/>
    <p:sldId id="380" r:id="rId50"/>
    <p:sldId id="381" r:id="rId51"/>
    <p:sldId id="383" r:id="rId52"/>
    <p:sldId id="384" r:id="rId53"/>
    <p:sldId id="385" r:id="rId54"/>
    <p:sldId id="386" r:id="rId55"/>
    <p:sldId id="387" r:id="rId56"/>
    <p:sldId id="388" r:id="rId57"/>
    <p:sldId id="389" r:id="rId58"/>
    <p:sldId id="365" r:id="rId59"/>
    <p:sldId id="343" r:id="rId60"/>
    <p:sldId id="402" r:id="rId61"/>
    <p:sldId id="403" r:id="rId62"/>
    <p:sldId id="404" r:id="rId63"/>
    <p:sldId id="405" r:id="rId64"/>
    <p:sldId id="407" r:id="rId65"/>
    <p:sldId id="409" r:id="rId66"/>
    <p:sldId id="411" r:id="rId67"/>
    <p:sldId id="412" r:id="rId68"/>
    <p:sldId id="413" r:id="rId69"/>
    <p:sldId id="414" r:id="rId7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849ECBA-E35C-4C7A-8456-DFACCEABE261}">
          <p14:sldIdLst>
            <p14:sldId id="257"/>
            <p14:sldId id="416"/>
            <p14:sldId id="258"/>
            <p14:sldId id="415"/>
            <p14:sldId id="261"/>
            <p14:sldId id="264"/>
            <p14:sldId id="390"/>
            <p14:sldId id="399"/>
            <p14:sldId id="391"/>
            <p14:sldId id="392"/>
            <p14:sldId id="393"/>
            <p14:sldId id="394"/>
            <p14:sldId id="395"/>
            <p14:sldId id="273"/>
            <p14:sldId id="323"/>
            <p14:sldId id="344"/>
            <p14:sldId id="345"/>
          </p14:sldIdLst>
        </p14:section>
        <p14:section name="Раздел без заголовка" id="{B25BCD33-C874-4BC3-A135-E633CACCFB36}">
          <p14:sldIdLst>
            <p14:sldId id="346"/>
            <p14:sldId id="347"/>
            <p14:sldId id="352"/>
            <p14:sldId id="353"/>
            <p14:sldId id="356"/>
            <p14:sldId id="349"/>
            <p14:sldId id="357"/>
            <p14:sldId id="397"/>
            <p14:sldId id="358"/>
            <p14:sldId id="359"/>
          </p14:sldIdLst>
        </p14:section>
        <p14:section name="Раздел без заголовка" id="{25478A8B-DC71-4303-ABC2-E01117BB038E}">
          <p14:sldIdLst>
            <p14:sldId id="351"/>
            <p14:sldId id="354"/>
            <p14:sldId id="362"/>
            <p14:sldId id="355"/>
            <p14:sldId id="363"/>
            <p14:sldId id="336"/>
            <p14:sldId id="334"/>
            <p14:sldId id="366"/>
            <p14:sldId id="367"/>
            <p14:sldId id="368"/>
            <p14:sldId id="369"/>
            <p14:sldId id="371"/>
            <p14:sldId id="370"/>
            <p14:sldId id="372"/>
            <p14:sldId id="373"/>
            <p14:sldId id="374"/>
            <p14:sldId id="376"/>
            <p14:sldId id="375"/>
            <p14:sldId id="377"/>
            <p14:sldId id="378"/>
            <p14:sldId id="379"/>
            <p14:sldId id="380"/>
            <p14:sldId id="381"/>
            <p14:sldId id="383"/>
            <p14:sldId id="384"/>
            <p14:sldId id="385"/>
            <p14:sldId id="386"/>
            <p14:sldId id="387"/>
            <p14:sldId id="388"/>
            <p14:sldId id="389"/>
            <p14:sldId id="365"/>
            <p14:sldId id="343"/>
            <p14:sldId id="402"/>
            <p14:sldId id="403"/>
            <p14:sldId id="404"/>
            <p14:sldId id="405"/>
            <p14:sldId id="407"/>
            <p14:sldId id="409"/>
            <p14:sldId id="411"/>
            <p14:sldId id="412"/>
            <p14:sldId id="413"/>
            <p14:sldId id="41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1" d="100"/>
          <a:sy n="61" d="100"/>
        </p:scale>
        <p:origin x="72"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882234-35E4-43AA-BD41-A8AD9283A7AE}" type="datetimeFigureOut">
              <a:rPr lang="ru-RU" smtClean="0"/>
              <a:pPr/>
              <a:t>20.04.2021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B6DE36-7E5B-4CA9-AC30-F0E4353D1283}" type="slidenum">
              <a:rPr lang="ru-RU" smtClean="0"/>
              <a:pPr/>
              <a:t>‹#›</a:t>
            </a:fld>
            <a:endParaRPr lang="ru-RU"/>
          </a:p>
        </p:txBody>
      </p:sp>
    </p:spTree>
    <p:extLst>
      <p:ext uri="{BB962C8B-B14F-4D97-AF65-F5344CB8AC3E}">
        <p14:creationId xmlns:p14="http://schemas.microsoft.com/office/powerpoint/2010/main" val="3699075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80E75-B3D0-4101-B0AF-AC83194F532D}" type="datetimeFigureOut">
              <a:rPr lang="ru-RU" smtClean="0"/>
              <a:pPr/>
              <a:t>20.04.2021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D20EC-3E8D-46BA-95FD-E545E3B3E5E1}" type="slidenum">
              <a:rPr lang="ru-RU" smtClean="0"/>
              <a:pPr/>
              <a:t>‹#›</a:t>
            </a:fld>
            <a:endParaRPr lang="ru-RU"/>
          </a:p>
        </p:txBody>
      </p:sp>
    </p:spTree>
    <p:extLst>
      <p:ext uri="{BB962C8B-B14F-4D97-AF65-F5344CB8AC3E}">
        <p14:creationId xmlns:p14="http://schemas.microsoft.com/office/powerpoint/2010/main" val="23003461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7AE867BB-C4E3-40FD-A900-4D4F70EC2301}" type="datetime1">
              <a:rPr lang="ru-RU" smtClean="0"/>
              <a:pPr/>
              <a:t>20.04.2021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3611757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8504B27-C341-46E9-BE6A-AC055ADE050F}" type="datetime1">
              <a:rPr lang="ru-RU" smtClean="0"/>
              <a:pPr/>
              <a:t>20.04.2021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118834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E1CD925-3014-43FD-BBB8-1E7424215A16}" type="datetime1">
              <a:rPr lang="ru-RU" smtClean="0"/>
              <a:pPr/>
              <a:t>20.04.2021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313673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C368D2E-565E-4B91-AA9E-14245906B9B0}" type="datetime1">
              <a:rPr lang="ru-RU" smtClean="0"/>
              <a:pPr/>
              <a:t>20.04.2021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2686908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95C930D5-6DD9-4B44-A986-B6A5694FE9F6}" type="datetime1">
              <a:rPr lang="ru-RU" smtClean="0"/>
              <a:pPr/>
              <a:t>20.04.2021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72813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E78EFB38-CD4C-4E40-A504-11BF0E6F089A}" type="datetime1">
              <a:rPr lang="ru-RU" smtClean="0"/>
              <a:pPr/>
              <a:t>20.04.2021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1933171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668F580-38C4-4984-8498-DD2C2572F842}" type="datetime1">
              <a:rPr lang="ru-RU" smtClean="0"/>
              <a:pPr/>
              <a:t>20.04.2021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163996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02BC15EE-4888-49B0-893A-A39F3D6D9DDB}" type="datetime1">
              <a:rPr lang="ru-RU" smtClean="0"/>
              <a:pPr/>
              <a:t>20.04.2021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155282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A77C37D-E4A2-49E4-BC50-025F6D69BE1D}" type="datetime1">
              <a:rPr lang="ru-RU" smtClean="0"/>
              <a:pPr/>
              <a:t>20.04.2021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1246426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7D15C3C-1B66-451C-AE40-5E28FDF5290D}" type="datetime1">
              <a:rPr lang="ru-RU" smtClean="0"/>
              <a:pPr/>
              <a:t>20.04.2021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225371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1941734-E700-41A0-B6ED-0695847A3F6D}" type="datetime1">
              <a:rPr lang="ru-RU" smtClean="0"/>
              <a:pPr/>
              <a:t>20.04.2021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0075624-36EB-43D3-A9B9-23DB6C3B617E}" type="slidenum">
              <a:rPr lang="ru-RU" smtClean="0"/>
              <a:pPr/>
              <a:t>‹#›</a:t>
            </a:fld>
            <a:endParaRPr lang="ru-RU"/>
          </a:p>
        </p:txBody>
      </p:sp>
    </p:spTree>
    <p:extLst>
      <p:ext uri="{BB962C8B-B14F-4D97-AF65-F5344CB8AC3E}">
        <p14:creationId xmlns:p14="http://schemas.microsoft.com/office/powerpoint/2010/main" val="203771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D3D36-649A-4072-90FD-EF603546334F}" type="datetime1">
              <a:rPr lang="ru-RU" smtClean="0"/>
              <a:pPr/>
              <a:t>20.04.2021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75624-36EB-43D3-A9B9-23DB6C3B617E}" type="slidenum">
              <a:rPr lang="ru-RU" smtClean="0"/>
              <a:pPr/>
              <a:t>‹#›</a:t>
            </a:fld>
            <a:endParaRPr lang="ru-RU"/>
          </a:p>
        </p:txBody>
      </p:sp>
    </p:spTree>
    <p:extLst>
      <p:ext uri="{BB962C8B-B14F-4D97-AF65-F5344CB8AC3E}">
        <p14:creationId xmlns:p14="http://schemas.microsoft.com/office/powerpoint/2010/main" val="1609502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gi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gif"/></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gif"/></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_________Microsoft_Word.docx"/><Relationship Id="rId5" Type="http://schemas.openxmlformats.org/officeDocument/2006/relationships/image" Target="../media/image3.gif"/><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gif"/></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gif"/></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gif"/></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gif"/></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gif"/></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gif"/></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gif"/></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gif"/></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gif"/></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Подзаголовок 2"/>
          <p:cNvSpPr>
            <a:spLocks noGrp="1"/>
          </p:cNvSpPr>
          <p:nvPr>
            <p:ph type="subTitle" idx="1"/>
          </p:nvPr>
        </p:nvSpPr>
        <p:spPr>
          <a:xfrm>
            <a:off x="404447" y="191161"/>
            <a:ext cx="11605845" cy="1655762"/>
          </a:xfrm>
        </p:spPr>
        <p:txBody>
          <a:bodyPr>
            <a:normAutofit/>
          </a:bodyPr>
          <a:lstStyle/>
          <a:p>
            <a:r>
              <a:rPr lang="ru-RU" sz="3600" dirty="0" smtClean="0">
                <a:latin typeface="Times New Roman" panose="02020603050405020304" pitchFamily="18" charset="0"/>
                <a:cs typeface="Times New Roman" panose="02020603050405020304" pitchFamily="18" charset="0"/>
              </a:rPr>
              <a:t/>
            </a:r>
            <a:br>
              <a:rPr lang="ru-RU" sz="3600" dirty="0" smtClean="0">
                <a:latin typeface="Times New Roman" panose="02020603050405020304" pitchFamily="18" charset="0"/>
                <a:cs typeface="Times New Roman" panose="02020603050405020304" pitchFamily="18" charset="0"/>
              </a:rPr>
            </a:br>
            <a:r>
              <a:rPr lang="ru-RU" b="1" dirty="0" smtClean="0">
                <a:latin typeface="Times New Roman" panose="02020603050405020304" pitchFamily="18" charset="0"/>
                <a:cs typeface="Times New Roman" panose="02020603050405020304" pitchFamily="18" charset="0"/>
              </a:rPr>
              <a:t>ДОНСКОЙ ГОСУДАРСТВЕННЫЙ ТЕХНИЧЕСКИЙ УНИВЕРСИТЕТ</a:t>
            </a:r>
            <a:endParaRPr lang="ru-RU" b="1" dirty="0">
              <a:latin typeface="Times New Roman" panose="02020603050405020304" pitchFamily="18" charset="0"/>
              <a:cs typeface="Times New Roman" panose="02020603050405020304" pitchFamily="18" charset="0"/>
            </a:endParaRPr>
          </a:p>
        </p:txBody>
      </p:sp>
      <p:sp>
        <p:nvSpPr>
          <p:cNvPr id="4" name="Подзаголовок 2"/>
          <p:cNvSpPr txBox="1">
            <a:spLocks/>
          </p:cNvSpPr>
          <p:nvPr/>
        </p:nvSpPr>
        <p:spPr>
          <a:xfrm>
            <a:off x="586155" y="1668780"/>
            <a:ext cx="11605845" cy="31908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5400" b="1" dirty="0" smtClean="0">
                <a:solidFill>
                  <a:srgbClr val="FF00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ВОЕННЫЙ УЧЕБНЫЙ ЦЕНТР</a:t>
            </a:r>
          </a:p>
          <a:p>
            <a:endParaRPr lang="ru-RU" sz="5400" b="1" dirty="0" smtClean="0">
              <a:solidFill>
                <a:srgbClr val="FF00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endParaRPr>
          </a:p>
          <a:p>
            <a:r>
              <a:rPr lang="ru-RU" sz="5400" b="1" dirty="0" smtClean="0">
                <a:solidFill>
                  <a:srgbClr val="FFFF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ЦИКЛ ОБЩЕВОЕННОЙ ПОДГОТОВКИ</a:t>
            </a:r>
            <a:endParaRPr lang="ru-RU" sz="5400" b="1" dirty="0">
              <a:solidFill>
                <a:srgbClr val="FFFF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endParaRPr>
          </a:p>
        </p:txBody>
      </p:sp>
      <p:sp>
        <p:nvSpPr>
          <p:cNvPr id="5" name="Подзаголовок 2"/>
          <p:cNvSpPr txBox="1">
            <a:spLocks/>
          </p:cNvSpPr>
          <p:nvPr/>
        </p:nvSpPr>
        <p:spPr>
          <a:xfrm>
            <a:off x="4343401" y="5703032"/>
            <a:ext cx="3727938" cy="11549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dirty="0">
                <a:solidFill>
                  <a:schemeClr val="bg1"/>
                </a:solidFill>
                <a:latin typeface="Times New Roman" panose="02020603050405020304" pitchFamily="18" charset="0"/>
                <a:cs typeface="Times New Roman" panose="02020603050405020304" pitchFamily="18" charset="0"/>
              </a:rPr>
              <a:t>г</a:t>
            </a:r>
            <a:r>
              <a:rPr lang="ru-RU" dirty="0" smtClean="0">
                <a:solidFill>
                  <a:schemeClr val="bg1"/>
                </a:solidFill>
                <a:latin typeface="Times New Roman" panose="02020603050405020304" pitchFamily="18" charset="0"/>
                <a:cs typeface="Times New Roman" panose="02020603050405020304" pitchFamily="18" charset="0"/>
              </a:rPr>
              <a:t>. Ростов-на-Дону </a:t>
            </a:r>
          </a:p>
          <a:p>
            <a:r>
              <a:rPr lang="ru-RU" smtClean="0">
                <a:solidFill>
                  <a:schemeClr val="bg1"/>
                </a:solidFill>
                <a:latin typeface="Times New Roman" panose="02020603050405020304" pitchFamily="18" charset="0"/>
                <a:cs typeface="Times New Roman" panose="02020603050405020304" pitchFamily="18" charset="0"/>
              </a:rPr>
              <a:t>2021 </a:t>
            </a:r>
            <a:r>
              <a:rPr lang="ru-RU" dirty="0" smtClean="0">
                <a:solidFill>
                  <a:schemeClr val="bg1"/>
                </a:solidFill>
                <a:latin typeface="Times New Roman" panose="02020603050405020304" pitchFamily="18" charset="0"/>
                <a:cs typeface="Times New Roman" panose="02020603050405020304" pitchFamily="18" charset="0"/>
              </a:rPr>
              <a:t>г.</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1087246"/>
      </p:ext>
    </p:extLst>
  </p:cSld>
  <p:clrMapOvr>
    <a:masterClrMapping/>
  </p:clrMapOvr>
  <mc:AlternateContent xmlns:mc="http://schemas.openxmlformats.org/markup-compatibility/2006" xmlns:p14="http://schemas.microsoft.com/office/powerpoint/2010/main">
    <mc:Choice Requires="p14">
      <p:transition spd="slow" p14:dur="1500" advTm="6953">
        <p:split orient="vert"/>
      </p:transition>
    </mc:Choice>
    <mc:Fallback xmlns="">
      <p:transition spd="slow" advTm="6953">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sz="6500" dirty="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0894423" y="239282"/>
            <a:ext cx="1297577" cy="740432"/>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smtClean="0">
                <a:ln>
                  <a:noFill/>
                </a:ln>
                <a:solidFill>
                  <a:prstClr val="black"/>
                </a:solidFill>
                <a:effectLst/>
                <a:uLnTx/>
                <a:uFillTx/>
                <a:latin typeface="Calibri" panose="020F0502020204030204"/>
                <a:ea typeface="+mn-ea"/>
                <a:cs typeface="+mn-cs"/>
              </a:rPr>
              <a:t>10</a:t>
            </a:r>
            <a:endParaRPr kumimoji="0" lang="ru-RU"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Прямоугольник 2"/>
          <p:cNvSpPr/>
          <p:nvPr/>
        </p:nvSpPr>
        <p:spPr>
          <a:xfrm>
            <a:off x="304800" y="1293254"/>
            <a:ext cx="11353800" cy="1384995"/>
          </a:xfrm>
          <a:prstGeom prst="rect">
            <a:avLst/>
          </a:prstGeom>
        </p:spPr>
        <p:txBody>
          <a:bodyPr wrap="square">
            <a:spAutoFit/>
          </a:bodyPr>
          <a:lstStyle/>
          <a:p>
            <a:pPr indent="288290" algn="just">
              <a:spcBef>
                <a:spcPts val="600"/>
              </a:spcBef>
              <a:spcAft>
                <a:spcPts val="0"/>
              </a:spcAft>
            </a:pPr>
            <a:r>
              <a:rPr lang="ru-RU" sz="2800" b="1" dirty="0">
                <a:latin typeface="Times New Roman" panose="02020603050405020304" pitchFamily="18" charset="0"/>
                <a:ea typeface="Times New Roman" panose="02020603050405020304" pitchFamily="18" charset="0"/>
              </a:rPr>
              <a:t>Планы городов</a:t>
            </a:r>
            <a:r>
              <a:rPr lang="ru-RU" sz="2800" dirty="0">
                <a:latin typeface="Times New Roman" panose="02020603050405020304" pitchFamily="18" charset="0"/>
                <a:ea typeface="Times New Roman" panose="02020603050405020304" pitchFamily="18" charset="0"/>
              </a:rPr>
              <a:t> создают на территории городов, крупных железнодорожных узлов, военно-морских баз и других важных населенных пунктов и их окрестностей.</a:t>
            </a:r>
            <a:endParaRPr lang="ru-RU" sz="2800" dirty="0">
              <a:effectLst/>
              <a:latin typeface="Times New Roman" panose="02020603050405020304" pitchFamily="18" charset="0"/>
              <a:ea typeface="Times New Roman" panose="02020603050405020304" pitchFamily="18" charset="0"/>
            </a:endParaRPr>
          </a:p>
        </p:txBody>
      </p:sp>
      <p:pic>
        <p:nvPicPr>
          <p:cNvPr id="25602" name="Picture 2" descr="kostroma-maps-o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301" y="2565400"/>
            <a:ext cx="88138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74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49490"/>
            <a:ext cx="10515600" cy="1325563"/>
          </a:xfrm>
        </p:spPr>
        <p:txBody>
          <a:bodyPr/>
          <a:lstStyle/>
          <a:p>
            <a:pPr algn="ctr"/>
            <a:r>
              <a:rPr lang="ru-RU" sz="6500" dirty="0">
                <a:solidFill>
                  <a:srgbClr val="FF0000"/>
                </a:solidFill>
                <a:latin typeface="Times New Roman" panose="02020603050405020304" pitchFamily="18" charset="0"/>
                <a:cs typeface="Times New Roman" panose="02020603050405020304" pitchFamily="18" charset="0"/>
              </a:rPr>
              <a:t>Военная топография</a:t>
            </a: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0828421" y="293070"/>
            <a:ext cx="1044985"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dirty="0" smtClean="0">
                <a:solidFill>
                  <a:prstClr val="black"/>
                </a:solidFill>
                <a:latin typeface="Calibri" panose="020F0502020204030204"/>
              </a:rPr>
              <a:t>11</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Скругленный прямоугольник 8"/>
          <p:cNvSpPr/>
          <p:nvPr/>
        </p:nvSpPr>
        <p:spPr>
          <a:xfrm>
            <a:off x="319098" y="1335777"/>
            <a:ext cx="11553801" cy="1015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0215" algn="just">
              <a:spcAft>
                <a:spcPts val="0"/>
              </a:spcAft>
            </a:pPr>
            <a:r>
              <a:rPr lang="ru-RU" sz="2800" dirty="0">
                <a:solidFill>
                  <a:srgbClr val="000000"/>
                </a:solidFill>
                <a:latin typeface="Times New Roman" panose="02020603050405020304" pitchFamily="18" charset="0"/>
                <a:ea typeface="Times New Roman" panose="02020603050405020304" pitchFamily="18" charset="0"/>
              </a:rPr>
              <a:t>На практике карты принято подразделять на </a:t>
            </a:r>
            <a:r>
              <a:rPr lang="ru-RU" sz="2800" b="1" dirty="0">
                <a:solidFill>
                  <a:srgbClr val="000000"/>
                </a:solidFill>
                <a:latin typeface="Times New Roman" panose="02020603050405020304" pitchFamily="18" charset="0"/>
                <a:ea typeface="Times New Roman" panose="02020603050405020304" pitchFamily="18" charset="0"/>
              </a:rPr>
              <a:t>две группы</a:t>
            </a:r>
            <a:r>
              <a:rPr lang="ru-RU" sz="2800" dirty="0">
                <a:solidFill>
                  <a:srgbClr val="000000"/>
                </a:solidFill>
                <a:latin typeface="Times New Roman" panose="02020603050405020304" pitchFamily="18" charset="0"/>
                <a:ea typeface="Times New Roman" panose="02020603050405020304" pitchFamily="18" charset="0"/>
              </a:rPr>
              <a:t>: </a:t>
            </a:r>
            <a:endParaRPr lang="ru-RU" sz="2800" dirty="0" smtClean="0">
              <a:solidFill>
                <a:srgbClr val="000000"/>
              </a:solidFill>
              <a:latin typeface="Times New Roman" panose="02020603050405020304" pitchFamily="18" charset="0"/>
              <a:ea typeface="Times New Roman" panose="02020603050405020304" pitchFamily="18" charset="0"/>
            </a:endParaRPr>
          </a:p>
          <a:p>
            <a:pPr indent="450215" algn="just">
              <a:spcAft>
                <a:spcPts val="0"/>
              </a:spcAft>
            </a:pPr>
            <a:r>
              <a:rPr lang="ru-RU" sz="2800" b="1" dirty="0" smtClean="0">
                <a:solidFill>
                  <a:srgbClr val="000000"/>
                </a:solidFill>
                <a:latin typeface="Times New Roman" panose="02020603050405020304" pitchFamily="18" charset="0"/>
                <a:ea typeface="Times New Roman" panose="02020603050405020304" pitchFamily="18" charset="0"/>
              </a:rPr>
              <a:t>топографические </a:t>
            </a:r>
            <a:r>
              <a:rPr lang="ru-RU" sz="2800" b="1" dirty="0">
                <a:solidFill>
                  <a:srgbClr val="000000"/>
                </a:solidFill>
                <a:latin typeface="Times New Roman" panose="02020603050405020304" pitchFamily="18" charset="0"/>
                <a:ea typeface="Times New Roman" panose="02020603050405020304" pitchFamily="18" charset="0"/>
              </a:rPr>
              <a:t>и географические.</a:t>
            </a:r>
            <a:endParaRPr lang="ru-RU" sz="2800" b="1" dirty="0">
              <a:solidFill>
                <a:srgbClr val="FF0000"/>
              </a:solidFill>
              <a:effectLst/>
              <a:latin typeface="Times New Roman" panose="02020603050405020304" pitchFamily="18" charset="0"/>
              <a:ea typeface="Times New Roman" panose="02020603050405020304" pitchFamily="18" charset="0"/>
            </a:endParaRPr>
          </a:p>
        </p:txBody>
      </p:sp>
      <p:pic>
        <p:nvPicPr>
          <p:cNvPr id="26626" name="Picture 2" descr="unnam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98" y="2511125"/>
            <a:ext cx="5315106" cy="390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20-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500" y="2502835"/>
            <a:ext cx="5332399" cy="391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603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b="1" dirty="0">
                <a:solidFill>
                  <a:srgbClr val="FF0000"/>
                </a:solidFill>
                <a:latin typeface="Times New Roman" panose="02020603050405020304" pitchFamily="18" charset="0"/>
                <a:cs typeface="Times New Roman" panose="02020603050405020304" pitchFamily="18" charset="0"/>
              </a:rPr>
              <a:t/>
            </a:r>
            <a:br>
              <a:rPr lang="ru-RU" b="1" dirty="0">
                <a:solidFill>
                  <a:srgbClr val="FF0000"/>
                </a:solidFill>
                <a:latin typeface="Times New Roman" panose="02020603050405020304" pitchFamily="18" charset="0"/>
                <a:cs typeface="Times New Roman" panose="02020603050405020304" pitchFamily="18" charset="0"/>
              </a:rPr>
            </a:br>
            <a:endParaRPr lang="ru-RU" b="1"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3977" y="49490"/>
            <a:ext cx="1598023" cy="1173724"/>
          </a:xfrm>
          <a:prstGeom prst="rect">
            <a:avLst/>
          </a:prstGeom>
        </p:spPr>
      </p:pic>
      <p:sp>
        <p:nvSpPr>
          <p:cNvPr id="7" name="Овал 6"/>
          <p:cNvSpPr/>
          <p:nvPr/>
        </p:nvSpPr>
        <p:spPr>
          <a:xfrm>
            <a:off x="10933611" y="293070"/>
            <a:ext cx="939795"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0" i="0" u="none" strike="noStrike" kern="1200" cap="none" spc="0" normalizeH="0" baseline="0" noProof="0" dirty="0" smtClean="0">
                <a:ln>
                  <a:noFill/>
                </a:ln>
                <a:solidFill>
                  <a:prstClr val="black"/>
                </a:solidFill>
                <a:effectLst/>
                <a:uLnTx/>
                <a:uFillTx/>
                <a:latin typeface="Calibri" panose="020F0502020204030204"/>
                <a:ea typeface="+mn-ea"/>
                <a:cs typeface="+mn-cs"/>
              </a:rPr>
              <a:t>12</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Скругленный прямоугольник 10"/>
          <p:cNvSpPr/>
          <p:nvPr/>
        </p:nvSpPr>
        <p:spPr>
          <a:xfrm>
            <a:off x="133350" y="1493130"/>
            <a:ext cx="11925300" cy="5225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457200" algn="just"/>
            <a:r>
              <a:rPr lang="ru-RU" sz="2800" b="1" spc="100" dirty="0" smtClean="0">
                <a:solidFill>
                  <a:srgbClr val="FF0000"/>
                </a:solidFill>
                <a:latin typeface="Times New Roman" panose="02020603050405020304" pitchFamily="18" charset="0"/>
                <a:ea typeface="Times New Roman" panose="02020603050405020304" pitchFamily="18" charset="0"/>
              </a:rPr>
              <a:t>      </a:t>
            </a:r>
            <a:r>
              <a:rPr lang="ru-RU" sz="2800" dirty="0">
                <a:solidFill>
                  <a:srgbClr val="333333"/>
                </a:solidFill>
                <a:latin typeface="Arial" panose="020B0604020202020204" pitchFamily="34" charset="0"/>
                <a:ea typeface="Times New Roman" panose="02020603050405020304" pitchFamily="18" charset="0"/>
              </a:rPr>
              <a:t>К географическим картам относят карты более мелких масштабов (1:1000000 и менее). Карты от 1:1000000 и крупнее, подробно </a:t>
            </a:r>
            <a:r>
              <a:rPr lang="ru-RU" sz="2800" dirty="0" smtClean="0">
                <a:solidFill>
                  <a:srgbClr val="333333"/>
                </a:solidFill>
                <a:latin typeface="Arial" panose="020B0604020202020204" pitchFamily="34" charset="0"/>
                <a:ea typeface="Times New Roman" panose="02020603050405020304" pitchFamily="18" charset="0"/>
              </a:rPr>
              <a:t>изображающие </a:t>
            </a:r>
            <a:r>
              <a:rPr lang="ru-RU" sz="2800" dirty="0">
                <a:solidFill>
                  <a:srgbClr val="333333"/>
                </a:solidFill>
                <a:latin typeface="Arial" panose="020B0604020202020204" pitchFamily="34" charset="0"/>
                <a:ea typeface="Times New Roman" panose="02020603050405020304" pitchFamily="18" charset="0"/>
              </a:rPr>
              <a:t>поверхность земной суши, называют топографическими. </a:t>
            </a:r>
          </a:p>
          <a:p>
            <a:pPr lvl="0" indent="457200" algn="just"/>
            <a:r>
              <a:rPr lang="ru-RU" sz="2800" dirty="0">
                <a:solidFill>
                  <a:srgbClr val="333333"/>
                </a:solidFill>
                <a:latin typeface="Arial" panose="020B0604020202020204" pitchFamily="34" charset="0"/>
                <a:ea typeface="Times New Roman" panose="02020603050405020304" pitchFamily="18" charset="0"/>
              </a:rPr>
              <a:t>Бывают карты </a:t>
            </a:r>
            <a:r>
              <a:rPr lang="ru-RU" sz="2800" b="1" dirty="0">
                <a:solidFill>
                  <a:srgbClr val="333333"/>
                </a:solidFill>
                <a:latin typeface="Arial" panose="020B0604020202020204" pitchFamily="34" charset="0"/>
                <a:ea typeface="Times New Roman" panose="02020603050405020304" pitchFamily="18" charset="0"/>
              </a:rPr>
              <a:t>геологические, карты почв и грунтов, карты </a:t>
            </a:r>
            <a:r>
              <a:rPr lang="ru-RU" sz="2800" b="1" dirty="0" smtClean="0">
                <a:solidFill>
                  <a:srgbClr val="333333"/>
                </a:solidFill>
                <a:latin typeface="Arial" panose="020B0604020202020204" pitchFamily="34" charset="0"/>
                <a:ea typeface="Times New Roman" panose="02020603050405020304" pitchFamily="18" charset="0"/>
              </a:rPr>
              <a:t>проходимости </a:t>
            </a:r>
            <a:r>
              <a:rPr lang="ru-RU" sz="2800" b="1" dirty="0">
                <a:solidFill>
                  <a:srgbClr val="333333"/>
                </a:solidFill>
                <a:latin typeface="Arial" panose="020B0604020202020204" pitchFamily="34" charset="0"/>
                <a:ea typeface="Times New Roman" panose="02020603050405020304" pitchFamily="18" charset="0"/>
              </a:rPr>
              <a:t>и т.д.</a:t>
            </a:r>
          </a:p>
          <a:p>
            <a:pPr lvl="0" indent="457200" algn="just"/>
            <a:r>
              <a:rPr lang="ru-RU" sz="2800" b="1" dirty="0">
                <a:solidFill>
                  <a:srgbClr val="333333"/>
                </a:solidFill>
                <a:latin typeface="Arial" panose="020B0604020202020204" pitchFamily="34" charset="0"/>
                <a:ea typeface="Times New Roman" panose="02020603050405020304" pitchFamily="18" charset="0"/>
              </a:rPr>
              <a:t>Специальные карты </a:t>
            </a:r>
            <a:r>
              <a:rPr lang="ru-RU" sz="2800" dirty="0">
                <a:solidFill>
                  <a:srgbClr val="333333"/>
                </a:solidFill>
                <a:latin typeface="Arial" panose="020B0604020202020204" pitchFamily="34" charset="0"/>
                <a:ea typeface="Times New Roman" panose="02020603050405020304" pitchFamily="18" charset="0"/>
              </a:rPr>
              <a:t>предназначены для решения конкретных задач и для определенного круга потребителей. Их содержание имеет более узкую направленность.</a:t>
            </a:r>
          </a:p>
          <a:p>
            <a:pPr lvl="0" indent="457200" algn="just"/>
            <a:r>
              <a:rPr lang="ru-RU" sz="2800" b="1" dirty="0">
                <a:solidFill>
                  <a:srgbClr val="333333"/>
                </a:solidFill>
                <a:latin typeface="Arial" panose="020B0604020202020204" pitchFamily="34" charset="0"/>
                <a:ea typeface="Times New Roman" panose="02020603050405020304" pitchFamily="18" charset="0"/>
              </a:rPr>
              <a:t>К специальным картам, создаваемым для войск, относятся дорожные, аэронавигационные и ряд других</a:t>
            </a:r>
            <a:r>
              <a:rPr lang="ru-RU" sz="2800" dirty="0">
                <a:solidFill>
                  <a:srgbClr val="333333"/>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69820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1044987"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0" i="0" u="none" strike="noStrike" kern="1200" cap="none" spc="0" normalizeH="0" baseline="0" noProof="0" dirty="0" smtClean="0">
                <a:ln>
                  <a:noFill/>
                </a:ln>
                <a:solidFill>
                  <a:prstClr val="black"/>
                </a:solidFill>
                <a:effectLst/>
                <a:uLnTx/>
                <a:uFillTx/>
                <a:latin typeface="Calibri" panose="020F0502020204030204"/>
                <a:ea typeface="+mn-ea"/>
                <a:cs typeface="+mn-cs"/>
              </a:rPr>
              <a:t>13</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Прямоугольник 2"/>
          <p:cNvSpPr/>
          <p:nvPr/>
        </p:nvSpPr>
        <p:spPr>
          <a:xfrm>
            <a:off x="444500" y="1762743"/>
            <a:ext cx="11303000" cy="4431983"/>
          </a:xfrm>
          <a:prstGeom prst="rect">
            <a:avLst/>
          </a:prstGeom>
        </p:spPr>
        <p:txBody>
          <a:bodyPr wrap="square">
            <a:spAutoFit/>
          </a:bodyPr>
          <a:lstStyle/>
          <a:p>
            <a:pPr indent="288290" algn="just">
              <a:spcBef>
                <a:spcPts val="600"/>
              </a:spcBef>
              <a:spcAft>
                <a:spcPts val="0"/>
              </a:spcAft>
            </a:pPr>
            <a:r>
              <a:rPr lang="ru-RU" sz="2800" b="1" dirty="0">
                <a:latin typeface="Times New Roman" panose="02020603050405020304" pitchFamily="18" charset="0"/>
                <a:ea typeface="Times New Roman" panose="02020603050405020304" pitchFamily="18" charset="0"/>
              </a:rPr>
              <a:t>По масштабам топографические карты подразделяются на</a:t>
            </a:r>
            <a:r>
              <a:rPr lang="ru-RU" sz="2800" dirty="0">
                <a:latin typeface="Times New Roman" panose="02020603050405020304" pitchFamily="18" charset="0"/>
                <a:ea typeface="Times New Roman" panose="02020603050405020304" pitchFamily="18" charset="0"/>
              </a:rPr>
              <a:t>:</a:t>
            </a:r>
          </a:p>
          <a:p>
            <a:pPr indent="288290" algn="just">
              <a:spcAft>
                <a:spcPts val="0"/>
              </a:spcAft>
            </a:pPr>
            <a:r>
              <a:rPr lang="ru-RU" sz="2800" b="1" dirty="0">
                <a:latin typeface="Times New Roman" panose="02020603050405020304" pitchFamily="18" charset="0"/>
                <a:ea typeface="Times New Roman" panose="02020603050405020304" pitchFamily="18" charset="0"/>
              </a:rPr>
              <a:t>мелкомасштабные(1:1000000–1:500000);</a:t>
            </a:r>
            <a:endParaRPr lang="ru-RU" sz="2800" dirty="0">
              <a:latin typeface="Times New Roman" panose="02020603050405020304" pitchFamily="18" charset="0"/>
              <a:ea typeface="Times New Roman" panose="02020603050405020304" pitchFamily="18" charset="0"/>
            </a:endParaRPr>
          </a:p>
          <a:p>
            <a:pPr indent="288290" algn="just">
              <a:spcAft>
                <a:spcPts val="0"/>
              </a:spcAft>
            </a:pPr>
            <a:r>
              <a:rPr lang="ru-RU" sz="2800" b="1" dirty="0">
                <a:latin typeface="Times New Roman" panose="02020603050405020304" pitchFamily="18" charset="0"/>
                <a:ea typeface="Times New Roman" panose="02020603050405020304" pitchFamily="18" charset="0"/>
              </a:rPr>
              <a:t>среднемасштабные(1:200000–1:100000);</a:t>
            </a:r>
            <a:endParaRPr lang="ru-RU" sz="2800" dirty="0">
              <a:latin typeface="Times New Roman" panose="02020603050405020304" pitchFamily="18" charset="0"/>
              <a:ea typeface="Times New Roman" panose="02020603050405020304" pitchFamily="18" charset="0"/>
            </a:endParaRPr>
          </a:p>
          <a:p>
            <a:pPr indent="288290" algn="just">
              <a:spcAft>
                <a:spcPts val="0"/>
              </a:spcAft>
            </a:pPr>
            <a:r>
              <a:rPr lang="ru-RU" sz="2800" b="1" dirty="0">
                <a:latin typeface="Times New Roman" panose="02020603050405020304" pitchFamily="18" charset="0"/>
                <a:ea typeface="Times New Roman" panose="02020603050405020304" pitchFamily="18" charset="0"/>
              </a:rPr>
              <a:t>крупномасштабные(1:50000-и-крупнее</a:t>
            </a:r>
            <a:r>
              <a:rPr lang="ru-RU" sz="2800" dirty="0">
                <a:latin typeface="Times New Roman" panose="02020603050405020304" pitchFamily="18" charset="0"/>
                <a:ea typeface="Times New Roman" panose="02020603050405020304" pitchFamily="18" charset="0"/>
              </a:rPr>
              <a:t>).</a:t>
            </a:r>
          </a:p>
          <a:p>
            <a:pPr indent="288290" algn="just">
              <a:spcBef>
                <a:spcPts val="600"/>
              </a:spcBef>
              <a:spcAft>
                <a:spcPts val="0"/>
              </a:spcAft>
            </a:pPr>
            <a:r>
              <a:rPr lang="ru-RU" sz="2000" dirty="0">
                <a:latin typeface="Times New Roman" panose="02020603050405020304" pitchFamily="18" charset="0"/>
                <a:ea typeface="Times New Roman" panose="02020603050405020304" pitchFamily="18" charset="0"/>
              </a:rPr>
              <a:t> </a:t>
            </a:r>
            <a:endParaRPr lang="ru-RU" sz="1200" dirty="0">
              <a:latin typeface="Times New Roman" panose="02020603050405020304" pitchFamily="18" charset="0"/>
              <a:ea typeface="Times New Roman" panose="02020603050405020304" pitchFamily="18" charset="0"/>
            </a:endParaRPr>
          </a:p>
          <a:p>
            <a:pPr indent="288290" algn="just">
              <a:spcBef>
                <a:spcPts val="600"/>
              </a:spcBef>
              <a:spcAft>
                <a:spcPts val="0"/>
              </a:spcAft>
            </a:pPr>
            <a:r>
              <a:rPr lang="ru-RU" sz="2800" b="1" dirty="0">
                <a:latin typeface="Times New Roman" panose="02020603050405020304" pitchFamily="18" charset="0"/>
                <a:ea typeface="Times New Roman" panose="02020603050405020304" pitchFamily="18" charset="0"/>
              </a:rPr>
              <a:t>По основному назначению делятся на </a:t>
            </a:r>
            <a:r>
              <a:rPr lang="ru-RU" sz="2800" b="1" u="sng" dirty="0">
                <a:solidFill>
                  <a:srgbClr val="FF0000"/>
                </a:solidFill>
                <a:latin typeface="Times New Roman" panose="02020603050405020304" pitchFamily="18" charset="0"/>
                <a:ea typeface="Times New Roman" panose="02020603050405020304" pitchFamily="18" charset="0"/>
              </a:rPr>
              <a:t>оперативные и тактические. </a:t>
            </a:r>
            <a:endParaRPr lang="ru-RU" sz="2800" u="sng" dirty="0">
              <a:solidFill>
                <a:srgbClr val="FF0000"/>
              </a:solidFill>
              <a:latin typeface="Times New Roman" panose="02020603050405020304" pitchFamily="18" charset="0"/>
              <a:ea typeface="Times New Roman" panose="02020603050405020304" pitchFamily="18" charset="0"/>
            </a:endParaRPr>
          </a:p>
          <a:p>
            <a:pPr indent="288290" algn="just">
              <a:spcAft>
                <a:spcPts val="0"/>
              </a:spcAft>
            </a:pPr>
            <a:endParaRPr lang="ru-RU" sz="2800" b="1" dirty="0" smtClean="0">
              <a:latin typeface="Times New Roman" panose="02020603050405020304" pitchFamily="18" charset="0"/>
              <a:ea typeface="Times New Roman" panose="02020603050405020304" pitchFamily="18" charset="0"/>
            </a:endParaRPr>
          </a:p>
          <a:p>
            <a:pPr indent="288290" algn="just">
              <a:spcAft>
                <a:spcPts val="0"/>
              </a:spcAft>
            </a:pPr>
            <a:r>
              <a:rPr lang="ru-RU" sz="2800" b="1" dirty="0" smtClean="0">
                <a:latin typeface="Times New Roman" panose="02020603050405020304" pitchFamily="18" charset="0"/>
                <a:ea typeface="Times New Roman" panose="02020603050405020304" pitchFamily="18" charset="0"/>
              </a:rPr>
              <a:t>Оперативные</a:t>
            </a:r>
            <a:r>
              <a:rPr lang="ru-RU" sz="2800" b="1" dirty="0">
                <a:latin typeface="Times New Roman" panose="02020603050405020304" pitchFamily="18" charset="0"/>
                <a:ea typeface="Times New Roman" panose="02020603050405020304" pitchFamily="18" charset="0"/>
              </a:rPr>
              <a:t>: 1:1000000; 1:500000; 1:200000; 1:100000.</a:t>
            </a:r>
            <a:endParaRPr lang="ru-RU" sz="2800" dirty="0">
              <a:latin typeface="Times New Roman" panose="02020603050405020304" pitchFamily="18" charset="0"/>
              <a:ea typeface="Times New Roman" panose="02020603050405020304" pitchFamily="18" charset="0"/>
            </a:endParaRPr>
          </a:p>
          <a:p>
            <a:pPr indent="288290" algn="just">
              <a:spcAft>
                <a:spcPts val="0"/>
              </a:spcAft>
            </a:pPr>
            <a:endParaRPr lang="ru-RU" sz="2800" b="1" dirty="0" smtClean="0">
              <a:latin typeface="Times New Roman" panose="02020603050405020304" pitchFamily="18" charset="0"/>
              <a:ea typeface="Times New Roman" panose="02020603050405020304" pitchFamily="18" charset="0"/>
            </a:endParaRPr>
          </a:p>
          <a:p>
            <a:pPr indent="288290" algn="just">
              <a:spcAft>
                <a:spcPts val="0"/>
              </a:spcAft>
            </a:pPr>
            <a:r>
              <a:rPr lang="ru-RU" sz="2800" b="1" dirty="0" smtClean="0">
                <a:latin typeface="Times New Roman" panose="02020603050405020304" pitchFamily="18" charset="0"/>
                <a:ea typeface="Times New Roman" panose="02020603050405020304" pitchFamily="18" charset="0"/>
              </a:rPr>
              <a:t>Тактические</a:t>
            </a:r>
            <a:r>
              <a:rPr lang="ru-RU" sz="2800" b="1" dirty="0">
                <a:latin typeface="Times New Roman" panose="02020603050405020304" pitchFamily="18" charset="0"/>
                <a:ea typeface="Times New Roman" panose="02020603050405020304" pitchFamily="18" charset="0"/>
              </a:rPr>
              <a:t>: 1:100 000; 1:50 000; 1:25 000.</a:t>
            </a:r>
            <a:endParaRPr lang="ru-RU"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2659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14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1707606" y="199159"/>
            <a:ext cx="8961519" cy="1015663"/>
          </a:xfrm>
          <a:prstGeom prst="rect">
            <a:avLst/>
          </a:prstGeom>
        </p:spPr>
        <p:txBody>
          <a:bodyPr wrap="square">
            <a:spAutoFit/>
          </a:bodyPr>
          <a:lstStyle/>
          <a:p>
            <a:pPr algn="ctr"/>
            <a:r>
              <a:rPr lang="ru-RU" sz="6000" b="1"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sz="6000" b="1" dirty="0">
              <a:solidFill>
                <a:srgbClr val="FF0000"/>
              </a:solidFill>
            </a:endParaRPr>
          </a:p>
        </p:txBody>
      </p:sp>
      <p:sp>
        <p:nvSpPr>
          <p:cNvPr id="9" name="Заголовок 8"/>
          <p:cNvSpPr>
            <a:spLocks noGrp="1"/>
          </p:cNvSpPr>
          <p:nvPr>
            <p:ph type="title"/>
          </p:nvPr>
        </p:nvSpPr>
        <p:spPr>
          <a:xfrm>
            <a:off x="101600" y="1214822"/>
            <a:ext cx="11988800" cy="1804745"/>
          </a:xfrm>
        </p:spPr>
        <p:txBody>
          <a:bodyPr>
            <a:noAutofit/>
          </a:bodyPr>
          <a:lstStyle/>
          <a:p>
            <a:pPr indent="450000" algn="just">
              <a:lnSpc>
                <a:spcPct val="100000"/>
              </a:lnSpc>
              <a:spcBef>
                <a:spcPts val="0"/>
              </a:spcBef>
              <a:spcAft>
                <a:spcPts val="0"/>
              </a:spcAft>
            </a:pPr>
            <a:r>
              <a:rPr lang="ru-RU" sz="2300" b="1" dirty="0" smtClean="0">
                <a:solidFill>
                  <a:srgbClr val="FF0000"/>
                </a:solidFill>
                <a:latin typeface="Times New Roman" panose="02020603050405020304" pitchFamily="18" charset="0"/>
                <a:ea typeface="Times New Roman" panose="02020603050405020304" pitchFamily="18" charset="0"/>
              </a:rPr>
              <a:t>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r>
            <a:br>
              <a:rPr lang="ru-RU" sz="2300" b="1" dirty="0" smtClean="0">
                <a:solidFill>
                  <a:srgbClr val="FF0000"/>
                </a:solidFill>
                <a:latin typeface="Times New Roman" panose="02020603050405020304" pitchFamily="18" charset="0"/>
                <a:ea typeface="Times New Roman" panose="02020603050405020304" pitchFamily="18" charset="0"/>
              </a:rPr>
            </a:br>
            <a:r>
              <a:rPr lang="ru-RU" sz="2300" b="1" dirty="0" smtClean="0">
                <a:solidFill>
                  <a:srgbClr val="FF0000"/>
                </a:solidFill>
                <a:latin typeface="Times New Roman" panose="02020603050405020304" pitchFamily="18" charset="0"/>
                <a:ea typeface="Times New Roman" panose="02020603050405020304" pitchFamily="18" charset="0"/>
              </a:rPr>
              <a:t>	</a:t>
            </a:r>
            <a:r>
              <a:rPr lang="ru-RU" sz="2200" b="1" dirty="0" smtClean="0">
                <a:latin typeface="Times New Roman" panose="02020603050405020304" pitchFamily="18" charset="0"/>
                <a:ea typeface="Times New Roman" panose="02020603050405020304" pitchFamily="18" charset="0"/>
              </a:rPr>
              <a:t>Математическая и геодезическая основа топографических карт. </a:t>
            </a:r>
            <a:r>
              <a:rPr lang="ru-RU" sz="2200" dirty="0" smtClean="0">
                <a:latin typeface="Times New Roman" panose="02020603050405020304" pitchFamily="18" charset="0"/>
                <a:ea typeface="Times New Roman" panose="02020603050405020304" pitchFamily="18" charset="0"/>
              </a:rPr>
              <a:t/>
            </a:r>
            <a:br>
              <a:rPr lang="ru-RU" sz="2200" dirty="0" smtClean="0">
                <a:latin typeface="Times New Roman" panose="02020603050405020304" pitchFamily="18" charset="0"/>
                <a:ea typeface="Times New Roman" panose="02020603050405020304" pitchFamily="18" charset="0"/>
              </a:rPr>
            </a:br>
            <a:r>
              <a:rPr lang="ru-RU" sz="2200" dirty="0" smtClean="0">
                <a:latin typeface="Times New Roman" panose="02020603050405020304" pitchFamily="18" charset="0"/>
                <a:ea typeface="Times New Roman" panose="02020603050405020304" pitchFamily="18" charset="0"/>
              </a:rPr>
              <a:t>Проектирование физической поверхности Земли на эллипсоид по нормалям (перпендикулярам) к его поверхности, и изображение на плоскости, т. е. по карте, этих горизонтальных проложений в заданном масштабе и по определенным для данной карты математическим правилам. Математически определяемый способ построения на плоскости картографической сетки того или иного вида, на основе которой на карте изображают поверхность Земли, называется картографической проекцией.  </a:t>
            </a:r>
            <a:br>
              <a:rPr lang="ru-RU" sz="2200" dirty="0" smtClean="0">
                <a:latin typeface="Times New Roman" panose="02020603050405020304" pitchFamily="18" charset="0"/>
                <a:ea typeface="Times New Roman" panose="02020603050405020304" pitchFamily="18" charset="0"/>
              </a:rPr>
            </a:br>
            <a:r>
              <a:rPr lang="ru-RU" sz="2200" dirty="0" smtClean="0">
                <a:latin typeface="Times New Roman" panose="02020603050405020304" pitchFamily="18" charset="0"/>
                <a:ea typeface="Times New Roman" panose="02020603050405020304" pitchFamily="18" charset="0"/>
              </a:rPr>
              <a:t>	</a:t>
            </a:r>
            <a:r>
              <a:rPr lang="ru-RU" sz="2200" b="1" dirty="0">
                <a:latin typeface="Times New Roman" panose="02020603050405020304" pitchFamily="18" charset="0"/>
                <a:ea typeface="Times New Roman" panose="02020603050405020304" pitchFamily="18" charset="0"/>
              </a:rPr>
              <a:t>Топографические карты зарубежных </a:t>
            </a:r>
            <a:r>
              <a:rPr lang="ru-RU" sz="2200" b="1" dirty="0" smtClean="0">
                <a:latin typeface="Times New Roman" panose="02020603050405020304" pitchFamily="18" charset="0"/>
                <a:ea typeface="Times New Roman" panose="02020603050405020304" pitchFamily="18" charset="0"/>
              </a:rPr>
              <a:t>стран. </a:t>
            </a:r>
            <a:r>
              <a:rPr lang="ru-RU" sz="2200" dirty="0" smtClean="0">
                <a:latin typeface="Times New Roman" panose="02020603050405020304" pitchFamily="18" charset="0"/>
                <a:ea typeface="Times New Roman" panose="02020603050405020304" pitchFamily="18" charset="0"/>
              </a:rPr>
              <a:t>В США, Канаде, Мексике, Франции при создании карт пользуются размерами эллипсоида Кларка, в Финляндии и некоторых других странах - размерами эллипсоида </a:t>
            </a:r>
            <a:r>
              <a:rPr lang="ru-RU" sz="2200" dirty="0" err="1" smtClean="0">
                <a:latin typeface="Times New Roman" panose="02020603050405020304" pitchFamily="18" charset="0"/>
                <a:ea typeface="Times New Roman" panose="02020603050405020304" pitchFamily="18" charset="0"/>
              </a:rPr>
              <a:t>Хейфорда</a:t>
            </a:r>
            <a:r>
              <a:rPr lang="ru-RU" sz="2200" dirty="0" smtClean="0">
                <a:latin typeface="Times New Roman" panose="02020603050405020304" pitchFamily="18" charset="0"/>
                <a:ea typeface="Times New Roman" panose="02020603050405020304" pitchFamily="18" charset="0"/>
              </a:rPr>
              <a:t>,        в Австрии — размерами эллипсоида Бесселя, в Российской Федерации и ряде других стран- размерами эллипсоида Красовского. При решении некоторых практических задач, когда не требуется высокая точность, фигуру Земли принимают за шар, поверхность которого (около 510 млн. км2) равна поверхности эллипсоида принятых размеров. Радиус такого шара, вычисленный по элементам эллипсоида Красовского, равен </a:t>
            </a:r>
            <a:r>
              <a:rPr lang="ru-RU" sz="2200" b="1" dirty="0" smtClean="0">
                <a:latin typeface="Times New Roman" panose="02020603050405020304" pitchFamily="18" charset="0"/>
                <a:ea typeface="Times New Roman" panose="02020603050405020304" pitchFamily="18" charset="0"/>
              </a:rPr>
              <a:t>6371116 м </a:t>
            </a:r>
            <a:r>
              <a:rPr lang="ru-RU" sz="2200" dirty="0" smtClean="0">
                <a:latin typeface="Times New Roman" panose="02020603050405020304" pitchFamily="18" charset="0"/>
                <a:ea typeface="Times New Roman" panose="02020603050405020304" pitchFamily="18" charset="0"/>
              </a:rPr>
              <a:t>или округленно </a:t>
            </a:r>
            <a:r>
              <a:rPr lang="ru-RU" sz="2200" b="1" dirty="0" smtClean="0">
                <a:latin typeface="Times New Roman" panose="02020603050405020304" pitchFamily="18" charset="0"/>
                <a:ea typeface="Times New Roman" panose="02020603050405020304" pitchFamily="18" charset="0"/>
              </a:rPr>
              <a:t>6371 км.</a:t>
            </a:r>
            <a:endParaRPr lang="ru-RU" sz="2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55383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069"/>
            <a:ext cx="10515600" cy="1468619"/>
          </a:xfrm>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15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Скругленный прямоугольник 8"/>
          <p:cNvSpPr/>
          <p:nvPr/>
        </p:nvSpPr>
        <p:spPr>
          <a:xfrm>
            <a:off x="252663" y="2412735"/>
            <a:ext cx="11686674" cy="1448065"/>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800" b="1" dirty="0" smtClean="0">
                <a:solidFill>
                  <a:schemeClr val="tx1"/>
                </a:solidFill>
                <a:latin typeface="Times New Roman" panose="02020603050405020304" pitchFamily="18" charset="0"/>
                <a:ea typeface="Times New Roman" panose="02020603050405020304" pitchFamily="18" charset="0"/>
              </a:rPr>
              <a:t>	Разграфка </a:t>
            </a:r>
            <a:r>
              <a:rPr lang="ru-RU" sz="2800" b="1" dirty="0">
                <a:solidFill>
                  <a:schemeClr val="tx1"/>
                </a:solidFill>
                <a:latin typeface="Times New Roman" panose="02020603050405020304" pitchFamily="18" charset="0"/>
                <a:ea typeface="Times New Roman" panose="02020603050405020304" pitchFamily="18" charset="0"/>
              </a:rPr>
              <a:t>и номенклатура топографических карт. Определение номенклатуры смежных листов, составление заявки на карты по сборной таблице на район действия подразделения.</a:t>
            </a:r>
            <a:endParaRPr lang="ru-RU" sz="2800" b="1" dirty="0">
              <a:solidFill>
                <a:schemeClr val="tx1"/>
              </a:solidFill>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2807062" y="1629291"/>
            <a:ext cx="6310563" cy="528530"/>
          </a:xfrm>
          <a:prstGeom prst="rect">
            <a:avLst/>
          </a:prstGeom>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solidFill>
                  <a:schemeClr val="tx1"/>
                </a:solidFill>
                <a:latin typeface="Times New Roman" panose="02020603050405020304" pitchFamily="18" charset="0"/>
                <a:cs typeface="Times New Roman" panose="02020603050405020304" pitchFamily="18" charset="0"/>
              </a:rPr>
              <a:t>Учебный вопрос №2</a:t>
            </a:r>
            <a:endParaRPr lang="ru-RU" sz="3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930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16</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Прямоугольник 2"/>
          <p:cNvSpPr/>
          <p:nvPr/>
        </p:nvSpPr>
        <p:spPr>
          <a:xfrm>
            <a:off x="228600" y="1306755"/>
            <a:ext cx="11442700" cy="1384995"/>
          </a:xfrm>
          <a:prstGeom prst="rect">
            <a:avLst/>
          </a:prstGeom>
        </p:spPr>
        <p:txBody>
          <a:bodyPr wrap="square">
            <a:spAutoFit/>
          </a:bodyPr>
          <a:lstStyle/>
          <a:p>
            <a:pPr indent="457200" algn="just">
              <a:spcAft>
                <a:spcPts val="0"/>
              </a:spcAft>
            </a:pPr>
            <a:r>
              <a:rPr lang="ru-RU" sz="2800" b="1" dirty="0">
                <a:latin typeface="Times New Roman" panose="02020603050405020304" pitchFamily="18" charset="0"/>
                <a:ea typeface="Times New Roman" panose="02020603050405020304" pitchFamily="18" charset="0"/>
              </a:rPr>
              <a:t>Разграфка и номенклатура топографических карт. </a:t>
            </a:r>
            <a:endParaRPr lang="ru-RU" sz="2800" dirty="0">
              <a:latin typeface="Times New Roman" panose="02020603050405020304" pitchFamily="18" charset="0"/>
              <a:ea typeface="Times New Roman" panose="02020603050405020304" pitchFamily="18" charset="0"/>
            </a:endParaRPr>
          </a:p>
          <a:p>
            <a:pPr indent="457200" algn="just">
              <a:spcAft>
                <a:spcPts val="0"/>
              </a:spcAft>
            </a:pPr>
            <a:r>
              <a:rPr lang="ru-RU" sz="2800" b="1" i="1" dirty="0">
                <a:latin typeface="Times New Roman" panose="02020603050405020304" pitchFamily="18" charset="0"/>
                <a:ea typeface="Times New Roman" panose="02020603050405020304" pitchFamily="18" charset="0"/>
              </a:rPr>
              <a:t>Разграфка карт</a:t>
            </a:r>
            <a:r>
              <a:rPr lang="ru-RU" sz="2800" i="1" dirty="0">
                <a:latin typeface="Times New Roman" panose="02020603050405020304" pitchFamily="18" charset="0"/>
                <a:ea typeface="Times New Roman" panose="02020603050405020304" pitchFamily="18" charset="0"/>
              </a:rPr>
              <a:t> - система деления карт на отдельные листы. </a:t>
            </a:r>
            <a:endParaRPr lang="ru-RU" sz="2800" dirty="0">
              <a:latin typeface="Times New Roman" panose="02020603050405020304" pitchFamily="18" charset="0"/>
              <a:ea typeface="Times New Roman" panose="02020603050405020304" pitchFamily="18" charset="0"/>
            </a:endParaRPr>
          </a:p>
          <a:p>
            <a:pPr indent="457200" algn="just">
              <a:spcAft>
                <a:spcPts val="0"/>
              </a:spcAft>
            </a:pPr>
            <a:r>
              <a:rPr lang="ru-RU" sz="2800" b="1" i="1" dirty="0">
                <a:latin typeface="Times New Roman" panose="02020603050405020304" pitchFamily="18" charset="0"/>
                <a:ea typeface="Times New Roman" panose="02020603050405020304" pitchFamily="18" charset="0"/>
              </a:rPr>
              <a:t>Номенклатура карт</a:t>
            </a:r>
            <a:r>
              <a:rPr lang="ru-RU" sz="2800" i="1" dirty="0">
                <a:latin typeface="Times New Roman" panose="02020603050405020304" pitchFamily="18" charset="0"/>
                <a:ea typeface="Times New Roman" panose="02020603050405020304" pitchFamily="18" charset="0"/>
              </a:rPr>
              <a:t> - система обозначения (нумерации) листов</a:t>
            </a:r>
            <a:r>
              <a:rPr lang="ru-RU" sz="1400" i="1" dirty="0">
                <a:latin typeface="Times New Roman" panose="02020603050405020304" pitchFamily="18" charset="0"/>
                <a:ea typeface="Times New Roman" panose="02020603050405020304" pitchFamily="18" charset="0"/>
              </a:rPr>
              <a:t>. </a:t>
            </a:r>
            <a:endParaRPr lang="ru-RU" sz="1000" dirty="0">
              <a:effectLst/>
              <a:latin typeface="Times New Roman" panose="02020603050405020304" pitchFamily="18" charset="0"/>
              <a:ea typeface="Times New Roman" panose="02020603050405020304" pitchFamily="18" charset="0"/>
            </a:endParaRPr>
          </a:p>
        </p:txBody>
      </p:sp>
      <p:pic>
        <p:nvPicPr>
          <p:cNvPr id="276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475" y="2691750"/>
            <a:ext cx="5851525" cy="403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1125" y="2691750"/>
            <a:ext cx="5553075" cy="403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92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49721"/>
          </a:xfrm>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b="1" dirty="0">
              <a:solidFill>
                <a:srgbClr val="FF0000"/>
              </a:solidFill>
            </a:endParaRPr>
          </a:p>
        </p:txBody>
      </p:sp>
      <p:cxnSp>
        <p:nvCxnSpPr>
          <p:cNvPr id="4" name="Прямая соединительная линия 3"/>
          <p:cNvCxnSpPr/>
          <p:nvPr/>
        </p:nvCxnSpPr>
        <p:spPr>
          <a:xfrm>
            <a:off x="0" y="1062444"/>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17</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182309" y="1261263"/>
            <a:ext cx="11827381" cy="1682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r>
              <a:rPr lang="ru-RU" sz="2000" dirty="0" smtClean="0">
                <a:solidFill>
                  <a:schemeClr val="tx1"/>
                </a:solidFill>
                <a:latin typeface="Arial"/>
              </a:rPr>
              <a:t>     </a:t>
            </a:r>
            <a:r>
              <a:rPr lang="ru-RU" sz="2200" b="1" dirty="0">
                <a:solidFill>
                  <a:schemeClr val="tx1"/>
                </a:solidFill>
                <a:latin typeface="Arial" pitchFamily="34" charset="0"/>
                <a:cs typeface="Arial" pitchFamily="34" charset="0"/>
              </a:rPr>
              <a:t>Топографические карты делятся </a:t>
            </a:r>
            <a:r>
              <a:rPr lang="ru-RU" sz="2200" dirty="0">
                <a:solidFill>
                  <a:schemeClr val="tx1"/>
                </a:solidFill>
                <a:latin typeface="Arial" pitchFamily="34" charset="0"/>
                <a:cs typeface="Arial" pitchFamily="34" charset="0"/>
              </a:rPr>
              <a:t>на отдельные листы </a:t>
            </a:r>
            <a:r>
              <a:rPr lang="ru-RU" sz="2200" b="1" dirty="0">
                <a:solidFill>
                  <a:schemeClr val="tx1"/>
                </a:solidFill>
                <a:latin typeface="Arial" pitchFamily="34" charset="0"/>
                <a:cs typeface="Arial" pitchFamily="34" charset="0"/>
              </a:rPr>
              <a:t>линиями </a:t>
            </a:r>
            <a:r>
              <a:rPr lang="ru-RU" sz="2200" b="1" dirty="0" smtClean="0">
                <a:solidFill>
                  <a:schemeClr val="tx1"/>
                </a:solidFill>
                <a:latin typeface="Arial" pitchFamily="34" charset="0"/>
                <a:cs typeface="Arial" pitchFamily="34" charset="0"/>
              </a:rPr>
              <a:t>меридианов </a:t>
            </a:r>
            <a:r>
              <a:rPr lang="ru-RU" sz="2200" b="1" dirty="0">
                <a:solidFill>
                  <a:schemeClr val="tx1"/>
                </a:solidFill>
                <a:latin typeface="Arial" pitchFamily="34" charset="0"/>
                <a:cs typeface="Arial" pitchFamily="34" charset="0"/>
              </a:rPr>
              <a:t>и параллелей.</a:t>
            </a:r>
            <a:r>
              <a:rPr lang="ru-RU" sz="2200" dirty="0">
                <a:solidFill>
                  <a:schemeClr val="tx1"/>
                </a:solidFill>
                <a:latin typeface="Arial" pitchFamily="34" charset="0"/>
                <a:cs typeface="Arial" pitchFamily="34" charset="0"/>
              </a:rPr>
              <a:t> Такое деление удобно тем, что рамки листов </a:t>
            </a:r>
            <a:r>
              <a:rPr lang="ru-RU" sz="2200" dirty="0" smtClean="0">
                <a:solidFill>
                  <a:schemeClr val="tx1"/>
                </a:solidFill>
                <a:latin typeface="Arial" pitchFamily="34" charset="0"/>
                <a:cs typeface="Arial" pitchFamily="34" charset="0"/>
              </a:rPr>
              <a:t>точно </a:t>
            </a:r>
            <a:r>
              <a:rPr lang="ru-RU" sz="2200" dirty="0">
                <a:solidFill>
                  <a:schemeClr val="tx1"/>
                </a:solidFill>
                <a:latin typeface="Arial" pitchFamily="34" charset="0"/>
                <a:cs typeface="Arial" pitchFamily="34" charset="0"/>
              </a:rPr>
              <a:t>указывают положение на земном эллипсоиде участка местности, </a:t>
            </a:r>
            <a:r>
              <a:rPr lang="ru-RU" sz="2200" dirty="0" smtClean="0">
                <a:solidFill>
                  <a:schemeClr val="tx1"/>
                </a:solidFill>
                <a:latin typeface="Arial" pitchFamily="34" charset="0"/>
                <a:cs typeface="Arial" pitchFamily="34" charset="0"/>
              </a:rPr>
              <a:t>изображенного </a:t>
            </a:r>
            <a:r>
              <a:rPr lang="ru-RU" sz="2200" dirty="0">
                <a:solidFill>
                  <a:schemeClr val="tx1"/>
                </a:solidFill>
                <a:latin typeface="Arial" pitchFamily="34" charset="0"/>
                <a:cs typeface="Arial" pitchFamily="34" charset="0"/>
              </a:rPr>
              <a:t>на данном листе, и его ориентировку относительно сторон </a:t>
            </a:r>
            <a:r>
              <a:rPr lang="ru-RU" sz="2200" dirty="0" smtClean="0">
                <a:solidFill>
                  <a:schemeClr val="tx1"/>
                </a:solidFill>
                <a:latin typeface="Arial" pitchFamily="34" charset="0"/>
                <a:cs typeface="Arial" pitchFamily="34" charset="0"/>
              </a:rPr>
              <a:t>горизонта</a:t>
            </a:r>
            <a:r>
              <a:rPr lang="ru-RU" sz="2200" dirty="0">
                <a:solidFill>
                  <a:schemeClr val="tx1"/>
                </a:solidFill>
                <a:latin typeface="Arial" pitchFamily="34" charset="0"/>
                <a:cs typeface="Arial" pitchFamily="34" charset="0"/>
              </a:rPr>
              <a:t>.</a:t>
            </a:r>
          </a:p>
          <a:p>
            <a:pPr indent="457200" algn="just"/>
            <a:r>
              <a:rPr lang="ru-RU" sz="2000" b="1" dirty="0">
                <a:solidFill>
                  <a:schemeClr val="tx1"/>
                </a:solidFill>
                <a:latin typeface="Arial" pitchFamily="34" charset="0"/>
                <a:cs typeface="Arial" pitchFamily="34" charset="0"/>
              </a:rPr>
              <a:t>Стандартные размеры листов карт различных масштабов указаны в таблице:</a:t>
            </a:r>
          </a:p>
        </p:txBody>
      </p:sp>
      <p:graphicFrame>
        <p:nvGraphicFramePr>
          <p:cNvPr id="3" name="Таблица 2"/>
          <p:cNvGraphicFramePr>
            <a:graphicFrameLocks noGrp="1"/>
          </p:cNvGraphicFramePr>
          <p:nvPr>
            <p:extLst>
              <p:ext uri="{D42A27DB-BD31-4B8C-83A1-F6EECF244321}">
                <p14:modId xmlns:p14="http://schemas.microsoft.com/office/powerpoint/2010/main" val="4001832423"/>
              </p:ext>
            </p:extLst>
          </p:nvPr>
        </p:nvGraphicFramePr>
        <p:xfrm>
          <a:off x="600910" y="3026510"/>
          <a:ext cx="10909299" cy="3760455"/>
        </p:xfrm>
        <a:graphic>
          <a:graphicData uri="http://schemas.openxmlformats.org/drawingml/2006/table">
            <a:tbl>
              <a:tblPr/>
              <a:tblGrid>
                <a:gridCol w="1942074">
                  <a:extLst>
                    <a:ext uri="{9D8B030D-6E8A-4147-A177-3AD203B41FA5}">
                      <a16:colId xmlns:a16="http://schemas.microsoft.com/office/drawing/2014/main" val="3873954856"/>
                    </a:ext>
                  </a:extLst>
                </a:gridCol>
                <a:gridCol w="1642079">
                  <a:extLst>
                    <a:ext uri="{9D8B030D-6E8A-4147-A177-3AD203B41FA5}">
                      <a16:colId xmlns:a16="http://schemas.microsoft.com/office/drawing/2014/main" val="3308713584"/>
                    </a:ext>
                  </a:extLst>
                </a:gridCol>
                <a:gridCol w="1641026">
                  <a:extLst>
                    <a:ext uri="{9D8B030D-6E8A-4147-A177-3AD203B41FA5}">
                      <a16:colId xmlns:a16="http://schemas.microsoft.com/office/drawing/2014/main" val="513732308"/>
                    </a:ext>
                  </a:extLst>
                </a:gridCol>
                <a:gridCol w="2842060">
                  <a:extLst>
                    <a:ext uri="{9D8B030D-6E8A-4147-A177-3AD203B41FA5}">
                      <a16:colId xmlns:a16="http://schemas.microsoft.com/office/drawing/2014/main" val="1457857654"/>
                    </a:ext>
                  </a:extLst>
                </a:gridCol>
                <a:gridCol w="2842060">
                  <a:extLst>
                    <a:ext uri="{9D8B030D-6E8A-4147-A177-3AD203B41FA5}">
                      <a16:colId xmlns:a16="http://schemas.microsoft.com/office/drawing/2014/main" val="696758076"/>
                    </a:ext>
                  </a:extLst>
                </a:gridCol>
              </a:tblGrid>
              <a:tr h="396793">
                <a:tc rowSpan="2">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Масштаб карты</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Размеры листа</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gridSpan="2">
                  <a:txBody>
                    <a:bodyPr/>
                    <a:lstStyle/>
                    <a:p>
                      <a:pPr>
                        <a:spcAft>
                          <a:spcPts val="0"/>
                        </a:spcAft>
                      </a:pPr>
                      <a:r>
                        <a:rPr lang="ru-RU" sz="2000" b="1">
                          <a:effectLst/>
                          <a:latin typeface="Times New Roman" panose="02020603050405020304" pitchFamily="18" charset="0"/>
                          <a:ea typeface="Times New Roman" panose="02020603050405020304" pitchFamily="18" charset="0"/>
                        </a:rPr>
                        <a:t>На местности соответствует</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71190632"/>
                  </a:ext>
                </a:extLst>
              </a:tr>
              <a:tr h="982904">
                <a:tc vMerge="1">
                  <a:txBody>
                    <a:bodyPr/>
                    <a:lstStyle/>
                    <a:p>
                      <a:endParaRPr lang="ru-RU"/>
                    </a:p>
                  </a:txBody>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по широте (мин.)</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по долготе (мин.)</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длине боковой рамки листа, км</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площади листа, кв. км</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436559"/>
                  </a:ext>
                </a:extLst>
              </a:tr>
              <a:tr h="396793">
                <a:tc>
                  <a:txBody>
                    <a:bodyPr/>
                    <a:lstStyle/>
                    <a:p>
                      <a:pPr>
                        <a:spcAft>
                          <a:spcPts val="0"/>
                        </a:spcAft>
                      </a:pPr>
                      <a:r>
                        <a:rPr lang="ru-RU" sz="2000" b="1">
                          <a:effectLst/>
                          <a:latin typeface="Times New Roman" panose="02020603050405020304" pitchFamily="18" charset="0"/>
                          <a:ea typeface="Times New Roman" panose="02020603050405020304" pitchFamily="18" charset="0"/>
                        </a:rPr>
                        <a:t>1:25 000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7,5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9</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75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7461053"/>
                  </a:ext>
                </a:extLst>
              </a:tr>
              <a:tr h="396793">
                <a:tc>
                  <a:txBody>
                    <a:bodyPr/>
                    <a:lstStyle/>
                    <a:p>
                      <a:pPr>
                        <a:spcAft>
                          <a:spcPts val="0"/>
                        </a:spcAft>
                      </a:pPr>
                      <a:r>
                        <a:rPr lang="ru-RU" sz="2000" b="1">
                          <a:effectLst/>
                          <a:latin typeface="Times New Roman" panose="02020603050405020304" pitchFamily="18" charset="0"/>
                          <a:ea typeface="Times New Roman" panose="02020603050405020304" pitchFamily="18" charset="0"/>
                        </a:rPr>
                        <a:t>1:50 000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15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18</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300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8181506"/>
                  </a:ext>
                </a:extLst>
              </a:tr>
              <a:tr h="396793">
                <a:tc>
                  <a:txBody>
                    <a:bodyPr/>
                    <a:lstStyle/>
                    <a:p>
                      <a:pPr>
                        <a:spcAft>
                          <a:spcPts val="0"/>
                        </a:spcAft>
                      </a:pPr>
                      <a:r>
                        <a:rPr lang="ru-RU" sz="2000" b="1">
                          <a:effectLst/>
                          <a:latin typeface="Times New Roman" panose="02020603050405020304" pitchFamily="18" charset="0"/>
                          <a:ea typeface="Times New Roman" panose="02020603050405020304" pitchFamily="18" charset="0"/>
                        </a:rPr>
                        <a:t>1:100 000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37</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1200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993680"/>
                  </a:ext>
                </a:extLst>
              </a:tr>
              <a:tr h="396793">
                <a:tc>
                  <a:txBody>
                    <a:bodyPr/>
                    <a:lstStyle/>
                    <a:p>
                      <a:pPr>
                        <a:spcAft>
                          <a:spcPts val="0"/>
                        </a:spcAft>
                      </a:pPr>
                      <a:r>
                        <a:rPr lang="ru-RU" sz="2000" b="1">
                          <a:effectLst/>
                          <a:latin typeface="Times New Roman" panose="02020603050405020304" pitchFamily="18" charset="0"/>
                          <a:ea typeface="Times New Roman" panose="02020603050405020304" pitchFamily="18" charset="0"/>
                        </a:rPr>
                        <a:t>1:200 000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74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5000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1021908"/>
                  </a:ext>
                </a:extLst>
              </a:tr>
              <a:tr h="396793">
                <a:tc>
                  <a:txBody>
                    <a:bodyPr/>
                    <a:lstStyle/>
                    <a:p>
                      <a:pPr>
                        <a:spcAft>
                          <a:spcPts val="0"/>
                        </a:spcAft>
                      </a:pPr>
                      <a:r>
                        <a:rPr lang="ru-RU" sz="2000" b="1">
                          <a:effectLst/>
                          <a:latin typeface="Times New Roman" panose="02020603050405020304" pitchFamily="18" charset="0"/>
                          <a:ea typeface="Times New Roman" panose="02020603050405020304" pitchFamily="18" charset="0"/>
                        </a:rPr>
                        <a:t>1:500 000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120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180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220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44000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2491436"/>
                  </a:ext>
                </a:extLst>
              </a:tr>
              <a:tr h="396793">
                <a:tc>
                  <a:txBody>
                    <a:bodyPr/>
                    <a:lstStyle/>
                    <a:p>
                      <a:pPr>
                        <a:spcAft>
                          <a:spcPts val="0"/>
                        </a:spcAft>
                      </a:pPr>
                      <a:r>
                        <a:rPr lang="ru-RU" sz="2000" b="1">
                          <a:effectLst/>
                          <a:latin typeface="Times New Roman" panose="02020603050405020304" pitchFamily="18" charset="0"/>
                          <a:ea typeface="Times New Roman" panose="02020603050405020304" pitchFamily="18" charset="0"/>
                        </a:rPr>
                        <a:t>1:1 000 000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240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360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a:effectLst/>
                          <a:latin typeface="Times New Roman" panose="02020603050405020304" pitchFamily="18" charset="0"/>
                          <a:ea typeface="Times New Roman" panose="02020603050405020304" pitchFamily="18" charset="0"/>
                        </a:rPr>
                        <a:t>440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ru-RU" sz="2000" b="1" dirty="0">
                          <a:effectLst/>
                          <a:latin typeface="Times New Roman" panose="02020603050405020304" pitchFamily="18" charset="0"/>
                          <a:ea typeface="Times New Roman" panose="02020603050405020304" pitchFamily="18" charset="0"/>
                        </a:rPr>
                        <a:t>175000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0050068"/>
                  </a:ext>
                </a:extLst>
              </a:tr>
            </a:tbl>
          </a:graphicData>
        </a:graphic>
      </p:graphicFrame>
    </p:spTree>
    <p:extLst>
      <p:ext uri="{BB962C8B-B14F-4D97-AF65-F5344CB8AC3E}">
        <p14:creationId xmlns:p14="http://schemas.microsoft.com/office/powerpoint/2010/main" val="3767818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18</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53" name="Rectangle 1"/>
          <p:cNvSpPr>
            <a:spLocks noChangeArrowheads="1"/>
          </p:cNvSpPr>
          <p:nvPr/>
        </p:nvSpPr>
        <p:spPr bwMode="auto">
          <a:xfrm>
            <a:off x="0" y="1554870"/>
            <a:ext cx="11766176" cy="44935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288290" algn="ctr">
              <a:spcBef>
                <a:spcPts val="600"/>
              </a:spcBef>
              <a:spcAft>
                <a:spcPts val="0"/>
              </a:spcAft>
            </a:pPr>
            <a:r>
              <a:rPr lang="ru-RU" sz="2400" b="1" dirty="0">
                <a:latin typeface="Times New Roman" panose="02020603050405020304" pitchFamily="18" charset="0"/>
                <a:ea typeface="Times New Roman" panose="02020603050405020304" pitchFamily="18" charset="0"/>
              </a:rPr>
              <a:t>Номенклатура топографических карт.</a:t>
            </a:r>
            <a:endParaRPr lang="ru-RU" sz="2400" dirty="0">
              <a:latin typeface="Times New Roman" panose="02020603050405020304" pitchFamily="18" charset="0"/>
              <a:ea typeface="Times New Roman" panose="02020603050405020304" pitchFamily="18" charset="0"/>
            </a:endParaRPr>
          </a:p>
          <a:p>
            <a:pPr indent="457200">
              <a:spcAft>
                <a:spcPts val="0"/>
              </a:spcAft>
            </a:pPr>
            <a:r>
              <a:rPr lang="ru-RU" sz="2200" b="1" dirty="0">
                <a:latin typeface="Times New Roman" panose="02020603050405020304" pitchFamily="18" charset="0"/>
                <a:ea typeface="Times New Roman" panose="02020603050405020304" pitchFamily="18" charset="0"/>
              </a:rPr>
              <a:t>Счет листов всех масштабов ведется направо и сверху вниз, при этом</a:t>
            </a:r>
            <a:r>
              <a:rPr lang="ru-RU" sz="2200" dirty="0">
                <a:latin typeface="Times New Roman" panose="02020603050405020304" pitchFamily="18" charset="0"/>
                <a:ea typeface="Times New Roman" panose="02020603050405020304" pitchFamily="18" charset="0"/>
              </a:rPr>
              <a:t>:</a:t>
            </a:r>
          </a:p>
          <a:p>
            <a:pPr indent="457200" algn="just">
              <a:spcAft>
                <a:spcPts val="0"/>
              </a:spcAft>
            </a:pPr>
            <a:r>
              <a:rPr lang="ru-RU" sz="2200" b="1" dirty="0">
                <a:latin typeface="Times New Roman" panose="02020603050405020304" pitchFamily="18" charset="0"/>
                <a:ea typeface="Times New Roman" panose="02020603050405020304" pitchFamily="18" charset="0"/>
              </a:rPr>
              <a:t>Листы карты масштаба 1:500 000 (4 листа) обозначаются русскими прописными буквами А, Б, В, Г. </a:t>
            </a:r>
          </a:p>
          <a:p>
            <a:pPr indent="457200" algn="just">
              <a:spcAft>
                <a:spcPts val="0"/>
              </a:spcAft>
            </a:pPr>
            <a:r>
              <a:rPr lang="ru-RU" sz="2200" b="1" dirty="0">
                <a:latin typeface="Times New Roman" panose="02020603050405020304" pitchFamily="18" charset="0"/>
                <a:ea typeface="Times New Roman" panose="02020603050405020304" pitchFamily="18" charset="0"/>
              </a:rPr>
              <a:t>Следовательно, если номенклатура листа миллионной карты N-36, то заштрихованный на рисунке лист карты масштаба 1:500 000 имеет номенклатуру N-36-А;</a:t>
            </a:r>
          </a:p>
          <a:p>
            <a:pPr indent="457200" algn="just">
              <a:spcAft>
                <a:spcPts val="0"/>
              </a:spcAft>
            </a:pPr>
            <a:r>
              <a:rPr lang="ru-RU" sz="2200" b="1" dirty="0">
                <a:latin typeface="Times New Roman" panose="02020603050405020304" pitchFamily="18" charset="0"/>
                <a:ea typeface="Times New Roman" panose="02020603050405020304" pitchFamily="18" charset="0"/>
              </a:rPr>
              <a:t>Листы карты масштаба 1:200 000 (36 листов) обозначаются римскими цифрами от I до XXXVI. Номенклатура заштрихованного на рисунке листа карты N-36-IX;</a:t>
            </a:r>
          </a:p>
          <a:p>
            <a:pPr indent="457200" algn="just">
              <a:spcAft>
                <a:spcPts val="0"/>
              </a:spcAft>
            </a:pPr>
            <a:r>
              <a:rPr lang="ru-RU" sz="2200" b="1" dirty="0">
                <a:latin typeface="Times New Roman" panose="02020603050405020304" pitchFamily="18" charset="0"/>
                <a:ea typeface="Times New Roman" panose="02020603050405020304" pitchFamily="18" charset="0"/>
              </a:rPr>
              <a:t>Листы карты масштаба 1:100 000 нумеруются цифрами от 1 до 144. </a:t>
            </a:r>
          </a:p>
          <a:p>
            <a:pPr indent="457200" algn="just">
              <a:spcAft>
                <a:spcPts val="0"/>
              </a:spcAft>
            </a:pPr>
            <a:r>
              <a:rPr lang="ru-RU" sz="2200" b="1" dirty="0">
                <a:latin typeface="Times New Roman" panose="02020603050405020304" pitchFamily="18" charset="0"/>
                <a:ea typeface="Times New Roman" panose="02020603050405020304" pitchFamily="18" charset="0"/>
              </a:rPr>
              <a:t>Например, номер заштрихованного листа, заштрихованного на рисунке, N-36- 41.</a:t>
            </a:r>
          </a:p>
          <a:p>
            <a:pPr indent="457200" algn="just">
              <a:spcAft>
                <a:spcPts val="0"/>
              </a:spcAft>
            </a:pPr>
            <a:r>
              <a:rPr lang="ru-RU" sz="2200" b="1" dirty="0">
                <a:latin typeface="Times New Roman" panose="02020603050405020304" pitchFamily="18" charset="0"/>
                <a:ea typeface="Times New Roman" panose="02020603050405020304" pitchFamily="18" charset="0"/>
              </a:rPr>
              <a:t>Лист карты масштаба 1:100 000 содержит 4 листа карты масштаба     1:50 000, обозначаемые русскими прописными буквами А, Б, В, Г, а лист карты масштаба 1:50 000 – 4 листа карты масштаба 1:25 000, которые обозначаются строчными буквами а, б, в, г.</a:t>
            </a:r>
            <a:endParaRPr lang="ru-RU" sz="2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3405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64326" y="313509"/>
            <a:ext cx="10515600" cy="718457"/>
          </a:xfrm>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19</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1306755"/>
            <a:ext cx="10562813" cy="541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9631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BEBA8EAE-BF5A-486C-A8C5-ECC9F3942E4B}">
                <a14:imgProps xmlns:a14="http://schemas.microsoft.com/office/drawing/2010/main">
                  <a14:imgLayer r:embed="rId3">
                    <a14:imgEffect>
                      <a14:sharpenSoften amount="-2000"/>
                    </a14:imgEffect>
                    <a14:imgEffect>
                      <a14:colorTemperature colorTemp="4692"/>
                    </a14:imgEffect>
                    <a14:imgEffect>
                      <a14:brightnessContrast bright="9000" contrast="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Подзаголовок 5"/>
          <p:cNvSpPr>
            <a:spLocks noGrp="1"/>
          </p:cNvSpPr>
          <p:nvPr>
            <p:ph type="subTitle" idx="1"/>
          </p:nvPr>
        </p:nvSpPr>
        <p:spPr>
          <a:xfrm>
            <a:off x="800100" y="907355"/>
            <a:ext cx="9867900" cy="1655762"/>
          </a:xfrm>
        </p:spPr>
        <p:txBody>
          <a:bodyPr>
            <a:noAutofit/>
          </a:bodyPr>
          <a:lstStyle/>
          <a:p>
            <a:r>
              <a:rPr lang="ru-RU" sz="6000" b="1" dirty="0" smtClean="0">
                <a:solidFill>
                  <a:srgbClr val="FF0000"/>
                </a:solidFill>
                <a:latin typeface="Times New Roman" panose="02020603050405020304" pitchFamily="18" charset="0"/>
                <a:cs typeface="Times New Roman" panose="02020603050405020304" pitchFamily="18" charset="0"/>
              </a:rPr>
              <a:t>Дисциплина </a:t>
            </a:r>
            <a:br>
              <a:rPr lang="ru-RU" sz="6000" b="1" dirty="0" smtClean="0">
                <a:solidFill>
                  <a:srgbClr val="FF0000"/>
                </a:solidFill>
                <a:latin typeface="Times New Roman" panose="02020603050405020304" pitchFamily="18" charset="0"/>
                <a:cs typeface="Times New Roman" panose="02020603050405020304" pitchFamily="18" charset="0"/>
              </a:rPr>
            </a:br>
            <a:r>
              <a:rPr lang="ru-RU" sz="6000" b="1" dirty="0" smtClean="0">
                <a:solidFill>
                  <a:srgbClr val="FF0000"/>
                </a:solidFill>
                <a:latin typeface="Times New Roman" panose="02020603050405020304" pitchFamily="18" charset="0"/>
                <a:cs typeface="Times New Roman" panose="02020603050405020304" pitchFamily="18" charset="0"/>
              </a:rPr>
              <a:t>«Общевоенная подготовка»</a:t>
            </a:r>
            <a:endParaRPr lang="ru-RU" sz="6000" b="1" dirty="0">
              <a:solidFill>
                <a:srgbClr val="FF0000"/>
              </a:solidFill>
              <a:latin typeface="Times New Roman" panose="02020603050405020304" pitchFamily="18" charset="0"/>
              <a:cs typeface="Times New Roman" panose="02020603050405020304" pitchFamily="18" charset="0"/>
            </a:endParaRPr>
          </a:p>
        </p:txBody>
      </p:sp>
      <p:pic>
        <p:nvPicPr>
          <p:cNvPr id="10" name="Рисунок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11" name="Овал 10"/>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0" i="0" u="none" strike="noStrike" kern="1200" cap="none" spc="0" normalizeH="0" baseline="0" noProof="0" dirty="0" smtClean="0">
                <a:ln>
                  <a:noFill/>
                </a:ln>
                <a:solidFill>
                  <a:prstClr val="black"/>
                </a:solidFill>
                <a:effectLst/>
                <a:uLnTx/>
                <a:uFillTx/>
                <a:latin typeface="Calibri"/>
                <a:ea typeface="+mn-ea"/>
                <a:cs typeface="+mn-cs"/>
              </a:rPr>
              <a:t>2</a:t>
            </a:r>
            <a:endParaRPr kumimoji="0" lang="ru-RU"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524000" cy="1223214"/>
          </a:xfrm>
          <a:prstGeom prst="rect">
            <a:avLst/>
          </a:prstGeom>
        </p:spPr>
      </p:pic>
      <p:sp>
        <p:nvSpPr>
          <p:cNvPr id="14" name="Подзаголовок 5"/>
          <p:cNvSpPr txBox="1">
            <a:spLocks/>
          </p:cNvSpPr>
          <p:nvPr/>
        </p:nvSpPr>
        <p:spPr>
          <a:xfrm>
            <a:off x="233819" y="3054796"/>
            <a:ext cx="11724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3200" b="1"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ВОЕННАЯ ТОПОГРАФИЯ</a:t>
            </a:r>
            <a:endParaRPr kumimoji="0" lang="ru-RU" sz="32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212103854"/>
      </p:ext>
    </p:extLst>
  </p:cSld>
  <p:clrMapOvr>
    <a:masterClrMapping/>
  </p:clrMapOvr>
  <mc:AlternateContent xmlns:mc="http://schemas.openxmlformats.org/markup-compatibility/2006" xmlns:p14="http://schemas.microsoft.com/office/powerpoint/2010/main">
    <mc:Choice Requires="p14">
      <p:transition spd="slow" p14:dur="1500" advTm="6953">
        <p:split orient="vert"/>
      </p:transition>
    </mc:Choice>
    <mc:Fallback xmlns="">
      <p:transition spd="slow" advTm="6953">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915035"/>
          </a:xfrm>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b="1"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20</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06" name="Rectangle 2"/>
          <p:cNvSpPr>
            <a:spLocks noChangeArrowheads="1"/>
          </p:cNvSpPr>
          <p:nvPr/>
        </p:nvSpPr>
        <p:spPr bwMode="auto">
          <a:xfrm>
            <a:off x="0" y="1436884"/>
            <a:ext cx="11940988" cy="51706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Лесная (лесистая)</a:t>
            </a: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местность представляет собой : территории, свыше 50% которых покрыто густой древесной растительностью (лесами).</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Проходимость лесной местности зависит от наличия дорог и просек, характера рельефа и заболоченности грунта, густоты, толщины и породы деревьев. Боевая и другая техника может передвигаться в лесу в основном по дорогам, просекам и колонным путям. При среднем расстоянии между деревьями 6 м и более она может передвигаться и вне дорог, объезжая отдельные деревья. Лес при расстоянии между деревьями менее 6 м и толщине деревьев более 20 см считается непроходимым для танков без валки деревьев. Толщина деревьев, в сантиметрах, сваливаемых танками и боевыми машинами пехоты при движении на низшей передаче, приблизительно равна половине массы танка или боевой машины в тоннах. Крутые подъемы (до 8°) в лесах со средней толщиной деревьев 10-15 см значительно затрудняют движение всех видов боевой техники. Особенно труднопроходимы лесные массивы с заболоченными участками, где войска могут действовать только по отдельным направлениям, преимущественно вдоль дорог и просек.</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17659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21</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81" name="Rectangle 1"/>
          <p:cNvSpPr>
            <a:spLocks noChangeArrowheads="1"/>
          </p:cNvSpPr>
          <p:nvPr/>
        </p:nvSpPr>
        <p:spPr bwMode="auto">
          <a:xfrm>
            <a:off x="0" y="1440186"/>
            <a:ext cx="11954435"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2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Лесная местность </a:t>
            </a:r>
            <a:r>
              <a:rPr kumimoji="0" lang="ru-RU" sz="2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 основном способствует защите от поражающего действия ударной волны и особенно светового излучения. Лучшими защитными свойствами обладают средневозрастные лиственные леса. При этом защитные свойства лесной местности зависят от площади лесов, густоты, высоты, толщины и породы деревьев, сомкнутости крон, а также от наличия и ширины просек и лесных дорог. Более густые леса обладают большими защитными свойствами от ударной волны ядерного взрыва.</a:t>
            </a:r>
            <a:endParaRPr kumimoji="0" lang="ru-RU" sz="2200" b="1"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Личный состав и боевая техника, расположенные в лесу, вне укрытий, могут поражаться падающими деревьями, при этом поражение тем больше, чем старше деревья и больше развиты их кроны. Кроме того, падающие деревья могут соз­давать труднопроходимые завалы, препятствующие передвижению войск. Поэтому при расположении в лесу личный состав и боевую технику целесообразно размещать на полянах и вырубках, покрытых мелким кустарником или порослью, на удалении не менее 30-50 м от дорог, просек и 150-200 м от опушек леса.</a:t>
            </a:r>
            <a:endParaRPr kumimoji="0" lang="ru-RU" sz="2200" b="1"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804052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22</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057" name="Rectangle 1"/>
          <p:cNvSpPr>
            <a:spLocks noChangeArrowheads="1"/>
          </p:cNvSpPr>
          <p:nvPr/>
        </p:nvSpPr>
        <p:spPr bwMode="auto">
          <a:xfrm>
            <a:off x="235132" y="1892331"/>
            <a:ext cx="11785386"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Болотистая местность</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характеризуется значительно увлажненными почвами. Ее можно разделить на торфяники и заболоченные земли. Торфяники - это избыточно увлажненные, участки местности, покрытые слоем торфа глубиной, не менее 30 см (в неосушенном виде) и влаголюбивой раститель­ностью. Заболоченные земли - это избыточно увлажненные земельные площади, не имеющие торфа или покрытые слоем торфа менее 30 см. К ним можно отнести мокрые солончаки и заболоченные, как правило, заросшие камышом и тростником поймы рек.</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По местоположению, характеру растительности и режиму питания различают </a:t>
            </a: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низинные, верховые и переходные болота.</a:t>
            </a:r>
            <a:endParaRPr kumimoji="0" lang="ru-RU" sz="2400" b="1" i="0" u="none" strike="noStrike" cap="none" normalizeH="0" baseline="0" dirty="0" smtClean="0">
              <a:ln>
                <a:noFill/>
              </a:ln>
              <a:solidFill>
                <a:srgbClr val="FF0000"/>
              </a:solidFill>
              <a:effectLst/>
              <a:latin typeface="Arial" pitchFamily="34" charset="0"/>
              <a:cs typeface="Arial" pitchFamily="34" charset="0"/>
            </a:endParaRPr>
          </a:p>
        </p:txBody>
      </p:sp>
    </p:spTree>
    <p:extLst>
      <p:ext uri="{BB962C8B-B14F-4D97-AF65-F5344CB8AC3E}">
        <p14:creationId xmlns:p14="http://schemas.microsoft.com/office/powerpoint/2010/main" val="3909510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23</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033" name="Rectangle 1"/>
          <p:cNvSpPr>
            <a:spLocks noChangeArrowheads="1"/>
          </p:cNvSpPr>
          <p:nvPr/>
        </p:nvSpPr>
        <p:spPr bwMode="auto">
          <a:xfrm>
            <a:off x="0" y="1747871"/>
            <a:ext cx="12003741"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Низинные (травяные) болота</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распространены преимущественно в низких местах (поймах и дельтах рек, на берегах морей, в котловинах озер). Поверхность их обычно плоская или вогнутая, покрытая осокой, камышом, тростником, мхом и другими травянистыми влаголюбивыми растениями. Из кустарников на низинных болотах растет преимущественно ива. Такие болота сильно увлажнены. Их глубина (мощность торфяного слоя) может достигать нескольких метров. </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Как правило, низинные болота непроходимы для колесных и гусеничных ма­шин и проходимы для пешеходов по отдельным возвышенным участкам. </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 сухое время года проходимость их несколько улучшается и допускает движение гусеничных машин по от­дельным направлениям.</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76503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09" name="Rectangle 1"/>
          <p:cNvSpPr>
            <a:spLocks noChangeArrowheads="1"/>
          </p:cNvSpPr>
          <p:nvPr/>
        </p:nvSpPr>
        <p:spPr bwMode="auto">
          <a:xfrm>
            <a:off x="169816" y="1223669"/>
            <a:ext cx="11808823"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Верховые (моховые) болота</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чаще всего встречают­ся на водоразделах, питаются преимущественно за счет атмосферных осадков. Толщина торфяного слоя может достигать 5м и более. </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Поверхность верховых болот, как правило, в середине выпуклая (так как торф в центре болота накапливается интенсивнее, чем на окраинах), покрытая белым или бурым мхом, осокой, пушицей и мелкими кустарничками - голубикой, багульником и др. Растительный покров образует прочно связанную пружинящую дернину и удерживает в себе значительное количество влаги. Из древесных пород встречаются лишь отдельные корявые сосны, лиственницы, ольха и другие породы.</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 сухое время года верховые болота подсыхают и становятся доступными для движения пешеходов и гусеничных машин. Однако при большом количестве мочажин и небольших озер, открытых или заросших травой, движение даже пешеходов становится крайне затруднительным.</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12932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986" name="Rectangle 2"/>
          <p:cNvSpPr>
            <a:spLocks noChangeArrowheads="1"/>
          </p:cNvSpPr>
          <p:nvPr/>
        </p:nvSpPr>
        <p:spPr bwMode="auto">
          <a:xfrm>
            <a:off x="0" y="1398972"/>
            <a:ext cx="11991703"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Переходные боло</a:t>
            </a:r>
            <a:r>
              <a:rPr kumimoji="0" lang="ru-RU" sz="240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та</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образуются обычно в низинах, по своему внешнему виду и проходимости занимают промежуточное положение между низинными и верховыми болотами. Для них характерно наличие берез, часты сосны, осоки, сплош­ной ковер из сфагновых мхов.</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41987" name="Rectangle 3"/>
          <p:cNvSpPr>
            <a:spLocks noChangeArrowheads="1"/>
          </p:cNvSpPr>
          <p:nvPr/>
        </p:nvSpPr>
        <p:spPr bwMode="auto">
          <a:xfrm>
            <a:off x="0" y="3112420"/>
            <a:ext cx="12021671"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По структуре, глубине и степени увлажненности болота можно подразделить на     	</a:t>
            </a:r>
            <a:r>
              <a:rPr kumimoji="0" lang="ru-RU"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торфяные, 	топяные  и </a:t>
            </a:r>
            <a:r>
              <a:rPr kumimoji="0" lang="ru-RU" sz="2400" b="0" i="0" u="none" strike="noStrike" cap="none" normalizeH="0" baseline="0" dirty="0" err="1" smtClean="0">
                <a:ln>
                  <a:noFill/>
                </a:ln>
                <a:solidFill>
                  <a:srgbClr val="FF0000"/>
                </a:solidFill>
                <a:effectLst/>
                <a:latin typeface="Arial" pitchFamily="34" charset="0"/>
                <a:ea typeface="Times New Roman" pitchFamily="18" charset="0"/>
                <a:cs typeface="Arial" pitchFamily="34" charset="0"/>
              </a:rPr>
              <a:t>сплавинные</a:t>
            </a:r>
            <a:r>
              <a:rPr kumimoji="0" lang="ru-RU"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a:t>
            </a:r>
            <a:endParaRPr kumimoji="0" lang="ru-RU" sz="2400" b="0" i="0" u="none" strike="noStrike" cap="none" normalizeH="0" baseline="0" dirty="0" smtClean="0">
              <a:ln>
                <a:noFill/>
              </a:ln>
              <a:solidFill>
                <a:srgbClr val="FF0000"/>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endPar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Торфяные болота</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имеют большой слой торфа до твердого основания (песка или глины). </a:t>
            </a: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Топяные болота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имеют небольшой слой торфа, расположенный обычно на полужидком иле. </a:t>
            </a: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err="1" smtClean="0">
                <a:ln>
                  <a:noFill/>
                </a:ln>
                <a:solidFill>
                  <a:srgbClr val="FF0000"/>
                </a:solidFill>
                <a:effectLst/>
                <a:latin typeface="Arial" pitchFamily="34" charset="0"/>
                <a:ea typeface="Times New Roman" pitchFamily="18" charset="0"/>
                <a:cs typeface="Arial" pitchFamily="34" charset="0"/>
              </a:rPr>
              <a:t>Сплавинные</a:t>
            </a: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болота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(сплавины, зыбуны)- это плавающий на поверхности водоема ковер водных и болотных растений.</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70749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26</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61" name="Rectangle 1"/>
          <p:cNvSpPr>
            <a:spLocks noChangeArrowheads="1"/>
          </p:cNvSpPr>
          <p:nvPr/>
        </p:nvSpPr>
        <p:spPr bwMode="auto">
          <a:xfrm>
            <a:off x="0" y="1333090"/>
            <a:ext cx="121920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Лесисто-болотистая местность</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характеризуется чередованием больших лесных участков с многочисленным количеством болот, рек, ручьев и озер.</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Основными особенностями такой местности являются закрытый характер, обусловленный наличием лесов, и низкая проходимость из-за крайне редкой дорожной сети, слабых грунтов и большого количества естественных препятствий.</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indent="457200" algn="just" eaLnBrk="0" fontAlgn="base" hangingPunct="0">
              <a:spcBef>
                <a:spcPct val="0"/>
              </a:spcBef>
              <a:spcAft>
                <a:spcPct val="0"/>
              </a:spcAf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Наличие лесных массивов обеспечивает хорошую маскировку войск от наземного и воздушного наблюдения, скрытность; их сосредоточения и передвижения, позволяет проходить через боевые порядки противника и наносить по нему внезапные удары с флангов и тыла.</a:t>
            </a:r>
            <a:r>
              <a:rPr lang="ru-RU" sz="2400" dirty="0" smtClean="0"/>
              <a:t> </a:t>
            </a:r>
          </a:p>
          <a:p>
            <a:pPr indent="457200" algn="just" eaLnBrk="0" fontAlgn="base" hangingPunct="0">
              <a:spcBef>
                <a:spcPct val="0"/>
              </a:spcBef>
              <a:spcAft>
                <a:spcPct val="0"/>
              </a:spcAft>
            </a:pPr>
            <a:r>
              <a:rPr lang="ru-RU" sz="2400" dirty="0" smtClean="0">
                <a:latin typeface="Arial" pitchFamily="34" charset="0"/>
                <a:cs typeface="Arial" pitchFamily="34" charset="0"/>
              </a:rPr>
              <a:t>Грунтовые и лесные дороги обычно имеют небольшую ширину, много труднопроходимых мест на заболоченных участках. Вне дорог движение возможно только по специально оборудованным колонным путям с устройством на многочисленных заболоченных участках ; жердевых и лежневых покрытий.</a:t>
            </a: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88113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27</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37" name="Rectangle 1"/>
          <p:cNvSpPr>
            <a:spLocks noChangeArrowheads="1"/>
          </p:cNvSpPr>
          <p:nvPr/>
        </p:nvSpPr>
        <p:spPr bwMode="auto">
          <a:xfrm>
            <a:off x="251012" y="1390968"/>
            <a:ext cx="11727628"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Местность северных районов</a:t>
            </a:r>
            <a:r>
              <a:rPr kumimoji="0" lang="ru-RU"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(Арктика, равнинная и горная тундра)-это обширные пространства, прилегающие к Север­ному Ледовитому океану (арктический пояс). По своим при­родным особенностям арктический пояс делится на две зоны: арктических пустынь и тундр.</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Зона арктических (ледяных) пустынь </a:t>
            </a:r>
            <a:r>
              <a:rPr kumimoji="0" lang="ru-RU"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самая северная из природных зон. Ее пространства постоянно или большую часть года покрыты снегами и ледниками. Рельеф материковой части преимущественно равнинны, иногда встречаются холмистые плоскогорья. Климат очень суровый, с низкими температурами воздуха, резкими переменами погоды, сильными ветрами, ча­стыми снегопадами и метелями зимой, моросящими дождями и туманами летом. Зима продолжительная и снежная, лето короткое и холодное. Отмечаются резкие колебания температуры воздуха, в течение всего лета возможны снежные заряды и заморозки.</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05771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28</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913" name="Rectangle 1"/>
          <p:cNvSpPr>
            <a:spLocks noChangeArrowheads="1"/>
          </p:cNvSpPr>
          <p:nvPr/>
        </p:nvSpPr>
        <p:spPr bwMode="auto">
          <a:xfrm>
            <a:off x="182880" y="1383406"/>
            <a:ext cx="11726348" cy="18620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3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Зона тундр</a:t>
            </a:r>
            <a:r>
              <a:rPr kumimoji="0" lang="ru-RU" sz="23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 </a:t>
            </a: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представляет собой как правило плоские приморские равнины, среди которых встречаются возвышенности, горные хребты и нагорья. Поверхность ее почти повсеместно покрыта вечной мерзлотой, которая достигает 600 м в глубину. Растительный покров в основном представлен мхами и лишайниками, карликовой березой и ивой.</a:t>
            </a:r>
            <a:endParaRPr kumimoji="0" lang="ru-RU" sz="2300" b="0" i="0" u="none" strike="noStrike" cap="none" normalizeH="0" baseline="0" dirty="0" smtClean="0">
              <a:ln>
                <a:noFill/>
              </a:ln>
              <a:solidFill>
                <a:schemeClr val="tx1"/>
              </a:solidFill>
              <a:effectLst/>
              <a:latin typeface="Arial" pitchFamily="34" charset="0"/>
              <a:cs typeface="Arial" pitchFamily="34" charset="0"/>
            </a:endParaRPr>
          </a:p>
        </p:txBody>
      </p:sp>
      <p:sp>
        <p:nvSpPr>
          <p:cNvPr id="38914" name="Rectangle 2"/>
          <p:cNvSpPr>
            <a:spLocks noChangeArrowheads="1"/>
          </p:cNvSpPr>
          <p:nvPr/>
        </p:nvSpPr>
        <p:spPr bwMode="auto">
          <a:xfrm>
            <a:off x="0" y="3306151"/>
            <a:ext cx="11940988" cy="32778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3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Для тундры характерны суровые климатические условия:</a:t>
            </a:r>
            <a:endParaRPr kumimoji="0" lang="ru-RU" sz="2300" b="0" i="0" u="none" strike="noStrike" cap="none" normalizeH="0" baseline="0" dirty="0" smtClean="0">
              <a:ln>
                <a:noFill/>
              </a:ln>
              <a:solidFill>
                <a:srgbClr val="FF0000"/>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зима длится 8-9 месяцев, полярная ночь продолжается 60-80 суток, температура января от -5 до -40°С. Глубина снежного покрова в равнинных частях тундры не превышает 30-50 см, а в понижениях снеговые наносы достигают нескольких метров. Лето короткое (2-3 месяца) и прохладное (средняя температура июля от 4 до 11"С) </a:t>
            </a:r>
            <a:r>
              <a:rPr kumimoji="0" lang="ru-RU" sz="23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с</a:t>
            </a: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продолжительностью полярного дня 50-70 суток, высокой относительной влажностью воздуха. Очень часты сильные ветры со скоростью 14 м/с и более. </a:t>
            </a: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Зимой такие ветры обычно сопровождаются снежными метелями (пургой), скорость ветра при этом достигает 40 м/с. </a:t>
            </a:r>
            <a:endParaRPr kumimoji="0" lang="ru-RU" sz="23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90080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29</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841" name="Rectangle 1"/>
          <p:cNvSpPr>
            <a:spLocks noChangeArrowheads="1"/>
          </p:cNvSpPr>
          <p:nvPr/>
        </p:nvSpPr>
        <p:spPr bwMode="auto">
          <a:xfrm>
            <a:off x="195943" y="1233133"/>
            <a:ext cx="11782697" cy="19933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Одной из особенностей северных районов является отсутствие обычной смены дня и ночи. </a:t>
            </a:r>
            <a:r>
              <a:rPr kumimoji="0" lang="ru-RU" sz="20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Полярный день </a:t>
            </a:r>
            <a:r>
              <a:rPr kumimoji="0" lang="ru-RU"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это день, длящийся более одних суток. По мере приближения к полюсу продолжительность его возрастает, достигая на полюсе полугода. Полярная ночь-это ночь, длящаяся более одних суток. Она представляет собой светлые сумерки. Продолжительность полярного дня и полярной ночи на разных географических широтах Северного полушария приведена в табл. 1.</a:t>
            </a:r>
            <a:endParaRPr kumimoji="0" lang="ru-RU" sz="2000" b="1"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1" name="Таблица 10"/>
          <p:cNvGraphicFramePr>
            <a:graphicFrameLocks noGrp="1"/>
          </p:cNvGraphicFramePr>
          <p:nvPr/>
        </p:nvGraphicFramePr>
        <p:xfrm>
          <a:off x="535577" y="3222745"/>
          <a:ext cx="11051177" cy="3635255"/>
        </p:xfrm>
        <a:graphic>
          <a:graphicData uri="http://schemas.openxmlformats.org/drawingml/2006/table">
            <a:tbl>
              <a:tblPr/>
              <a:tblGrid>
                <a:gridCol w="4156754">
                  <a:extLst>
                    <a:ext uri="{9D8B030D-6E8A-4147-A177-3AD203B41FA5}">
                      <a16:colId xmlns:a16="http://schemas.microsoft.com/office/drawing/2014/main" val="20000"/>
                    </a:ext>
                  </a:extLst>
                </a:gridCol>
                <a:gridCol w="3448733">
                  <a:extLst>
                    <a:ext uri="{9D8B030D-6E8A-4147-A177-3AD203B41FA5}">
                      <a16:colId xmlns:a16="http://schemas.microsoft.com/office/drawing/2014/main" val="20001"/>
                    </a:ext>
                  </a:extLst>
                </a:gridCol>
                <a:gridCol w="3445690">
                  <a:extLst>
                    <a:ext uri="{9D8B030D-6E8A-4147-A177-3AD203B41FA5}">
                      <a16:colId xmlns:a16="http://schemas.microsoft.com/office/drawing/2014/main" val="20002"/>
                    </a:ext>
                  </a:extLst>
                </a:gridCol>
              </a:tblGrid>
              <a:tr h="739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Географическая широта,</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Полярный день, </a:t>
                      </a:r>
                      <a:r>
                        <a:rPr lang="ru-RU" sz="2000" b="1" dirty="0" err="1">
                          <a:solidFill>
                            <a:srgbClr val="000000"/>
                          </a:solidFill>
                          <a:latin typeface="Times New Roman"/>
                          <a:ea typeface="Times New Roman"/>
                          <a:cs typeface="Times New Roman"/>
                        </a:rPr>
                        <a:t>сут</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Полярная ночь, </a:t>
                      </a:r>
                      <a:r>
                        <a:rPr lang="ru-RU" sz="2000" b="1" dirty="0" err="1">
                          <a:solidFill>
                            <a:srgbClr val="000000"/>
                          </a:solidFill>
                          <a:latin typeface="Times New Roman"/>
                          <a:ea typeface="Times New Roman"/>
                          <a:cs typeface="Times New Roman"/>
                        </a:rPr>
                        <a:t>сут</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67</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68</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23</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40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55</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72</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72</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86</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74</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86</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100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76</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99</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114</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78</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a:solidFill>
                            <a:srgbClr val="000000"/>
                          </a:solidFill>
                          <a:latin typeface="Times New Roman"/>
                          <a:ea typeface="Times New Roman"/>
                          <a:cs typeface="Times New Roman"/>
                        </a:rPr>
                        <a:t>111</a:t>
                      </a:r>
                      <a:endParaRPr lang="ru-RU" sz="2000" b="1">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126</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0655">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80</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a:solidFill>
                            <a:srgbClr val="000000"/>
                          </a:solidFill>
                          <a:latin typeface="Times New Roman"/>
                          <a:ea typeface="Times New Roman"/>
                          <a:cs typeface="Times New Roman"/>
                        </a:rPr>
                        <a:t>123</a:t>
                      </a:r>
                      <a:endParaRPr lang="ru-RU" sz="2000" b="1">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ru-RU" sz="2000" b="1" dirty="0">
                          <a:solidFill>
                            <a:srgbClr val="000000"/>
                          </a:solidFill>
                          <a:latin typeface="Times New Roman"/>
                          <a:ea typeface="Times New Roman"/>
                          <a:cs typeface="Times New Roman"/>
                        </a:rPr>
                        <a:t>137</a:t>
                      </a:r>
                      <a:endParaRPr lang="ru-RU" sz="2000" b="1" dirty="0">
                        <a:latin typeface="Times New Roman"/>
                        <a:ea typeface="Times New Roman"/>
                        <a:cs typeface="Times New Roman"/>
                      </a:endParaRPr>
                    </a:p>
                  </a:txBody>
                  <a:tcPr marL="28575" marR="28575" marT="28575" marB="285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5843" name="Rectangle 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88925"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smtClean="0">
                <a:ln>
                  <a:noFill/>
                </a:ln>
                <a:solidFill>
                  <a:srgbClr val="000000"/>
                </a:solidFill>
                <a:effectLst/>
                <a:latin typeface="Arial" pitchFamily="34" charset="0"/>
                <a:ea typeface="Times New Roman" pitchFamily="18" charset="0"/>
                <a:cs typeface="Arial" pitchFamily="34" charset="0"/>
              </a:rPr>
              <a:t>Таблица 1</a:t>
            </a:r>
            <a:endParaRPr kumimoji="0" lang="ru-RU" sz="1100" b="0" i="0" u="none" strike="noStrike" cap="none" normalizeH="0" baseline="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27337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BEBA8EAE-BF5A-486C-A8C5-ECC9F3942E4B}">
                <a14:imgProps xmlns:a14="http://schemas.microsoft.com/office/drawing/2010/main">
                  <a14:imgLayer r:embed="rId3">
                    <a14:imgEffect>
                      <a14:sharpenSoften amount="-2000"/>
                    </a14:imgEffect>
                    <a14:imgEffect>
                      <a14:colorTemperature colorTemp="4692"/>
                    </a14:imgEffect>
                    <a14:imgEffect>
                      <a14:brightnessContrast bright="9000" contrast="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Подзаголовок 5"/>
          <p:cNvSpPr>
            <a:spLocks noGrp="1"/>
          </p:cNvSpPr>
          <p:nvPr>
            <p:ph type="subTitle" idx="1"/>
          </p:nvPr>
        </p:nvSpPr>
        <p:spPr>
          <a:xfrm>
            <a:off x="800100" y="907355"/>
            <a:ext cx="9867900" cy="1655762"/>
          </a:xfrm>
        </p:spPr>
        <p:txBody>
          <a:bodyPr>
            <a:noAutofit/>
          </a:bodyPr>
          <a:lstStyle/>
          <a:p>
            <a:r>
              <a:rPr lang="ru-RU" sz="6000" b="1" dirty="0" smtClean="0">
                <a:solidFill>
                  <a:srgbClr val="FF0000"/>
                </a:solidFill>
                <a:latin typeface="Times New Roman" panose="02020603050405020304" pitchFamily="18" charset="0"/>
                <a:cs typeface="Times New Roman" panose="02020603050405020304" pitchFamily="18" charset="0"/>
              </a:rPr>
              <a:t>Дисциплина </a:t>
            </a:r>
            <a:br>
              <a:rPr lang="ru-RU" sz="6000" b="1" dirty="0" smtClean="0">
                <a:solidFill>
                  <a:srgbClr val="FF0000"/>
                </a:solidFill>
                <a:latin typeface="Times New Roman" panose="02020603050405020304" pitchFamily="18" charset="0"/>
                <a:cs typeface="Times New Roman" panose="02020603050405020304" pitchFamily="18" charset="0"/>
              </a:rPr>
            </a:br>
            <a:r>
              <a:rPr lang="ru-RU" sz="6000" b="1" dirty="0" smtClean="0">
                <a:solidFill>
                  <a:srgbClr val="FF0000"/>
                </a:solidFill>
                <a:latin typeface="Times New Roman" panose="02020603050405020304" pitchFamily="18" charset="0"/>
                <a:cs typeface="Times New Roman" panose="02020603050405020304" pitchFamily="18" charset="0"/>
              </a:rPr>
              <a:t>«Общевоенная подготовка»</a:t>
            </a:r>
            <a:endParaRPr lang="ru-RU" sz="6000" b="1" dirty="0">
              <a:solidFill>
                <a:srgbClr val="FF0000"/>
              </a:solidFill>
              <a:latin typeface="Times New Roman" panose="02020603050405020304" pitchFamily="18" charset="0"/>
              <a:cs typeface="Times New Roman" panose="02020603050405020304" pitchFamily="18" charset="0"/>
            </a:endParaRPr>
          </a:p>
        </p:txBody>
      </p:sp>
      <p:pic>
        <p:nvPicPr>
          <p:cNvPr id="10" name="Рисунок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11" name="Овал 10"/>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solidFill>
                  <a:schemeClr val="tx1"/>
                </a:solidFill>
              </a:rPr>
              <a:t>3</a:t>
            </a:r>
            <a:endParaRPr lang="ru-RU" sz="3600" dirty="0">
              <a:solidFill>
                <a:schemeClr val="tx1"/>
              </a:solidFill>
            </a:endParaRPr>
          </a:p>
        </p:txBody>
      </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524000" cy="1223214"/>
          </a:xfrm>
          <a:prstGeom prst="rect">
            <a:avLst/>
          </a:prstGeom>
        </p:spPr>
      </p:pic>
      <p:sp>
        <p:nvSpPr>
          <p:cNvPr id="14" name="Подзаголовок 5"/>
          <p:cNvSpPr txBox="1">
            <a:spLocks/>
          </p:cNvSpPr>
          <p:nvPr/>
        </p:nvSpPr>
        <p:spPr>
          <a:xfrm>
            <a:off x="233819" y="3054796"/>
            <a:ext cx="11724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0"/>
              </a:spcAft>
            </a:pPr>
            <a:r>
              <a:rPr lang="ru-RU" sz="3200" b="1" dirty="0">
                <a:latin typeface="Times New Roman" panose="02020603050405020304" pitchFamily="18" charset="0"/>
                <a:ea typeface="Times New Roman" panose="02020603050405020304" pitchFamily="18" charset="0"/>
              </a:rPr>
              <a:t>Тема № 2</a:t>
            </a:r>
            <a:r>
              <a:rPr lang="ru-RU" sz="3200" b="1" cap="all" dirty="0">
                <a:latin typeface="Times New Roman" panose="02020603050405020304" pitchFamily="18" charset="0"/>
                <a:ea typeface="Times New Roman" panose="02020603050405020304" pitchFamily="18" charset="0"/>
              </a:rPr>
              <a:t>: «</a:t>
            </a:r>
            <a:r>
              <a:rPr lang="ru-RU" sz="3200" b="1" dirty="0">
                <a:latin typeface="Times New Roman" panose="02020603050405020304" pitchFamily="18" charset="0"/>
                <a:ea typeface="Times New Roman" panose="02020603050405020304" pitchFamily="18" charset="0"/>
              </a:rPr>
              <a:t>Топографические карты и их чтение».</a:t>
            </a:r>
          </a:p>
          <a:p>
            <a:pPr>
              <a:spcAft>
                <a:spcPts val="0"/>
              </a:spcAft>
            </a:pPr>
            <a:r>
              <a:rPr lang="ru-RU" sz="3200" b="1" cap="all" dirty="0">
                <a:latin typeface="Times New Roman" panose="02020603050405020304" pitchFamily="18" charset="0"/>
                <a:ea typeface="Times New Roman" panose="02020603050405020304" pitchFamily="18" charset="0"/>
              </a:rPr>
              <a:t> </a:t>
            </a:r>
            <a:r>
              <a:rPr lang="ru-RU" sz="3200" b="1" dirty="0" smtClean="0">
                <a:latin typeface="Times New Roman" panose="02020603050405020304" pitchFamily="18" charset="0"/>
                <a:ea typeface="Times New Roman" panose="02020603050405020304" pitchFamily="18" charset="0"/>
              </a:rPr>
              <a:t>Занятие </a:t>
            </a:r>
            <a:r>
              <a:rPr lang="ru-RU" sz="3200" b="1" dirty="0">
                <a:latin typeface="Times New Roman" panose="02020603050405020304" pitchFamily="18" charset="0"/>
                <a:ea typeface="Times New Roman" panose="02020603050405020304" pitchFamily="18" charset="0"/>
              </a:rPr>
              <a:t>№ 1: </a:t>
            </a:r>
            <a:r>
              <a:rPr lang="ru-RU" sz="3200" b="1" cap="all" dirty="0">
                <a:latin typeface="Times New Roman" panose="02020603050405020304" pitchFamily="18" charset="0"/>
                <a:ea typeface="Times New Roman" panose="02020603050405020304" pitchFamily="18" charset="0"/>
              </a:rPr>
              <a:t>«</a:t>
            </a:r>
            <a:r>
              <a:rPr lang="ru-RU" sz="3200" b="1" dirty="0">
                <a:latin typeface="Times New Roman" panose="02020603050405020304" pitchFamily="18" charset="0"/>
                <a:ea typeface="Times New Roman" panose="02020603050405020304" pitchFamily="18" charset="0"/>
              </a:rPr>
              <a:t>Топографические карты и их чтение».</a:t>
            </a:r>
            <a:endParaRPr lang="ru-RU" sz="3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39678536"/>
      </p:ext>
    </p:extLst>
  </p:cSld>
  <p:clrMapOvr>
    <a:masterClrMapping/>
  </p:clrMapOvr>
  <mc:AlternateContent xmlns:mc="http://schemas.openxmlformats.org/markup-compatibility/2006" xmlns:p14="http://schemas.microsoft.com/office/powerpoint/2010/main">
    <mc:Choice Requires="p14">
      <p:transition spd="slow" p14:dur="1500" advTm="6953">
        <p:split orient="vert"/>
      </p:transition>
    </mc:Choice>
    <mc:Fallback xmlns="">
      <p:transition spd="slow" advTm="6953">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
            </a:r>
            <a:br>
              <a:rPr lang="ru-RU" b="1" dirty="0" smtClean="0">
                <a:solidFill>
                  <a:srgbClr val="FF0000"/>
                </a:solidFill>
                <a:latin typeface="Times New Roman" panose="02020603050405020304" pitchFamily="18" charset="0"/>
                <a:cs typeface="Times New Roman" panose="02020603050405020304" pitchFamily="18" charset="0"/>
              </a:rPr>
            </a:b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smtClean="0">
                <a:latin typeface="Times New Roman" panose="02020603050405020304" pitchFamily="18" charset="0"/>
                <a:cs typeface="Times New Roman" panose="02020603050405020304" pitchFamily="18" charset="0"/>
              </a:rPr>
              <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30</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169817" y="1383553"/>
            <a:ext cx="11665132" cy="5262979"/>
          </a:xfrm>
          <a:prstGeom prst="rect">
            <a:avLst/>
          </a:prstGeom>
        </p:spPr>
        <p:txBody>
          <a:bodyPr wrap="square">
            <a:spAutoFit/>
          </a:bodyPr>
          <a:lstStyle/>
          <a:p>
            <a:pPr lvl="0" indent="288925" algn="just" fontAlgn="base">
              <a:spcBef>
                <a:spcPct val="0"/>
              </a:spcBef>
              <a:spcAft>
                <a:spcPct val="0"/>
              </a:spcAft>
              <a:tabLst>
                <a:tab pos="228600" algn="l"/>
              </a:tabLst>
            </a:pPr>
            <a:r>
              <a:rPr lang="ru-RU" sz="2400" b="1" dirty="0" smtClean="0">
                <a:solidFill>
                  <a:srgbClr val="FF0000"/>
                </a:solidFill>
                <a:latin typeface="Arial" pitchFamily="34" charset="0"/>
                <a:ea typeface="Times New Roman" pitchFamily="18" charset="0"/>
                <a:cs typeface="Arial" pitchFamily="34" charset="0"/>
              </a:rPr>
              <a:t>Движение по азимуту на машинах</a:t>
            </a:r>
            <a:endParaRPr lang="ru-RU" sz="2400" dirty="0" smtClean="0">
              <a:solidFill>
                <a:srgbClr val="FF0000"/>
              </a:solidFill>
              <a:latin typeface="Arial" pitchFamily="34" charset="0"/>
              <a:cs typeface="Arial" pitchFamily="34" charset="0"/>
            </a:endParaRPr>
          </a:p>
          <a:p>
            <a:pPr lvl="0" indent="457200" algn="just" eaLnBrk="0" fontAlgn="base" hangingPunct="0">
              <a:spcBef>
                <a:spcPct val="0"/>
              </a:spcBef>
              <a:spcAft>
                <a:spcPct val="0"/>
              </a:spcAft>
              <a:tabLst>
                <a:tab pos="228600" algn="l"/>
              </a:tabLst>
            </a:pPr>
            <a:r>
              <a:rPr lang="ru-RU" sz="2400" dirty="0" smtClean="0">
                <a:latin typeface="Arial" pitchFamily="34" charset="0"/>
                <a:ea typeface="Times New Roman" pitchFamily="18" charset="0"/>
                <a:cs typeface="Arial" pitchFamily="34" charset="0"/>
              </a:rPr>
              <a:t>В качестве ориентиров по маршруту движения надо выбирать такие местные предметы, которые хорошо будут заметны непосредственно из машин: высоты, отдельные рощи, населенные пункты, а также развилки, пересечения и резкие повороты дорог, мосты, переезды через железные дороги и т. п.</a:t>
            </a:r>
            <a:endParaRPr lang="ru-RU" sz="2400" dirty="0" smtClean="0">
              <a:latin typeface="Arial" pitchFamily="34" charset="0"/>
              <a:cs typeface="Arial" pitchFamily="34" charset="0"/>
            </a:endParaRPr>
          </a:p>
          <a:p>
            <a:pPr lvl="0" indent="457200" algn="just" eaLnBrk="0" fontAlgn="base" hangingPunct="0">
              <a:spcBef>
                <a:spcPct val="0"/>
              </a:spcBef>
              <a:spcAft>
                <a:spcPct val="0"/>
              </a:spcAft>
              <a:tabLst>
                <a:tab pos="228600" algn="l"/>
              </a:tabLst>
            </a:pPr>
            <a:r>
              <a:rPr lang="ru-RU" sz="2400" dirty="0" smtClean="0">
                <a:latin typeface="Arial" pitchFamily="34" charset="0"/>
                <a:ea typeface="Times New Roman" pitchFamily="18" charset="0"/>
                <a:cs typeface="Arial" pitchFamily="34" charset="0"/>
              </a:rPr>
              <a:t>Ориентиры целесообразно назначать на удалении 15 - 20 мин движения (10 - 15 км). Данные для движения оформляются на схеме, которая по сравнению со схемой для движения в пешем порядке отличается более увеличенными размерами, расстояния между ориентирами подписываются не в шагах, а в километрах. Кроме того, на схеме маршрута целесообразно более подробно показать характер и конфигурацию дорог, примыкающих к маршруту, характерные ориентиры вдоль маршрута и в стороне от него и другие подробности местности, которые могут облегчить ориентирование в пути, не снижая скорости движения.</a:t>
            </a:r>
            <a:endParaRPr lang="ru-RU" sz="2400" dirty="0" smtClean="0">
              <a:latin typeface="Arial" pitchFamily="34" charset="0"/>
              <a:cs typeface="Arial" pitchFamily="34" charset="0"/>
            </a:endParaRPr>
          </a:p>
        </p:txBody>
      </p:sp>
    </p:spTree>
    <p:extLst>
      <p:ext uri="{BB962C8B-B14F-4D97-AF65-F5344CB8AC3E}">
        <p14:creationId xmlns:p14="http://schemas.microsoft.com/office/powerpoint/2010/main" val="245177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solidFill>
                  <a:srgbClr val="FF0000"/>
                </a:solidFill>
                <a:latin typeface="Times New Roman" panose="02020603050405020304" pitchFamily="18" charset="0"/>
                <a:cs typeface="Times New Roman" panose="02020603050405020304" pitchFamily="18" charset="0"/>
              </a:rPr>
              <a:t/>
            </a:r>
            <a:br>
              <a:rPr lang="ru-RU" dirty="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31</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794" name="Rectangle 2"/>
          <p:cNvSpPr>
            <a:spLocks noChangeArrowheads="1"/>
          </p:cNvSpPr>
          <p:nvPr/>
        </p:nvSpPr>
        <p:spPr bwMode="auto">
          <a:xfrm>
            <a:off x="209007" y="1275790"/>
            <a:ext cx="11752729" cy="54014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На исходном пункте маршрута </a:t>
            </a: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записывают показания спидометра, устанавливают на компасе азимут движения, намечают в направлении движения вспомогательный ориентир и начинают движение. </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 пути правильность движения сверяется по изображенным на схеме ориентирам, расположенным в стороне от маршрута движения, а также по промежуточным ориентирам. При подъезде к повороту необходимо несколько замедлить скорость движения, опознать ориентир, у которого намечен поворот маршрута, и, если место и направление поворота не вызывают сомнения, сделать поворот и продолжать движение, не останавливая машины. </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При выезде на новый участок маршрута проверить азимут направления движения по компасу. При этом необходимо учитывать, что при работе в машине показания компаса под влиянием магнитного поля машины могут быть ошибочными, причем ошибки возможны в пределах 10 - 15°. Поэтому в случае необходимости уточнить азимут направления дальнейшего движения надо выйти из машины и отойти от нее на 30 - 40 м.</a:t>
            </a:r>
            <a:endParaRPr kumimoji="0" lang="ru-RU" sz="23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754258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solidFill>
                  <a:srgbClr val="FF0000"/>
                </a:solidFill>
                <a:latin typeface="Times New Roman" panose="02020603050405020304" pitchFamily="18" charset="0"/>
                <a:cs typeface="Times New Roman" panose="02020603050405020304" pitchFamily="18" charset="0"/>
              </a:rPr>
              <a:t/>
            </a:r>
            <a:br>
              <a:rPr lang="ru-RU" dirty="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32</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69" name="Rectangle 1"/>
          <p:cNvSpPr>
            <a:spLocks noChangeArrowheads="1"/>
          </p:cNvSpPr>
          <p:nvPr/>
        </p:nvSpPr>
        <p:spPr bwMode="auto">
          <a:xfrm>
            <a:off x="156754" y="1189013"/>
            <a:ext cx="11851470" cy="46935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Обход препятствий.</a:t>
            </a: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 боевой обстановке на маршруте движения нередко могут встретиться не только естественные, но и искусственные препятствия (минные поля, завалы в лесу и т. д.), которые легче обойти, чем преодолеть. </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Обход препятствий совершается так</a:t>
            </a: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на противоположной стороне препятствия точно по направлению движения замечают какой-нибудь местный предмет и глазомерно определяют расстояние;</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подсчитывают расстояние, пройденное до точки остановки перед препятствием, а затем, обойдя препятствие, выходят к замеченному предмету на противоположной стороне препятствия; </a:t>
            </a:r>
          </a:p>
          <a:p>
            <a:pPr marL="0" marR="0" lvl="0" indent="457200" algn="just" defTabSz="914400" rtl="0" eaLnBrk="1" fontAlgn="base" latinLnBrk="0" hangingPunct="1">
              <a:lnSpc>
                <a:spcPct val="100000"/>
              </a:lnSpc>
              <a:spcBef>
                <a:spcPct val="0"/>
              </a:spcBef>
              <a:spcAft>
                <a:spcPct val="0"/>
              </a:spcAft>
              <a:buClrTx/>
              <a:buSzTx/>
              <a:buFontTx/>
              <a:buNone/>
              <a:tabLst>
                <a:tab pos="228600" algn="l"/>
              </a:tabLst>
            </a:pPr>
            <a:r>
              <a:rPr kumimoji="0" lang="ru-RU" sz="23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встав у этого предмета, прибавляют к расстоянию, пройденному до точки остановки, измеренную ширину препятствий и, определив по компасу направление дальнейшего пути, продолжают движение.</a:t>
            </a:r>
            <a:endParaRPr kumimoji="0" lang="ru-RU" sz="23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57815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33</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2857500" y="1422085"/>
            <a:ext cx="6310563" cy="528530"/>
          </a:xfrm>
          <a:prstGeom prst="rect">
            <a:avLst/>
          </a:prstGeom>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solidFill>
                  <a:schemeClr val="tx1"/>
                </a:solidFill>
                <a:latin typeface="Times New Roman" panose="02020603050405020304" pitchFamily="18" charset="0"/>
                <a:cs typeface="Times New Roman" panose="02020603050405020304" pitchFamily="18" charset="0"/>
              </a:rPr>
              <a:t>Учебный вопрос № 2</a:t>
            </a:r>
            <a:endParaRPr lang="ru-RU" sz="3600" dirty="0">
              <a:solidFill>
                <a:schemeClr val="tx1"/>
              </a:solidFill>
              <a:latin typeface="Times New Roman" panose="02020603050405020304" pitchFamily="18" charset="0"/>
              <a:cs typeface="Times New Roman" panose="02020603050405020304" pitchFamily="18" charset="0"/>
            </a:endParaRPr>
          </a:p>
        </p:txBody>
      </p:sp>
      <p:sp>
        <p:nvSpPr>
          <p:cNvPr id="9" name="Скругленный прямоугольник 8"/>
          <p:cNvSpPr/>
          <p:nvPr/>
        </p:nvSpPr>
        <p:spPr>
          <a:xfrm>
            <a:off x="304914" y="2455542"/>
            <a:ext cx="11686674" cy="2168710"/>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smtClean="0">
                <a:solidFill>
                  <a:schemeClr val="tx1"/>
                </a:solidFill>
                <a:latin typeface="Times New Roman" panose="02020603050405020304" pitchFamily="18" charset="0"/>
                <a:cs typeface="Times New Roman" panose="02020603050405020304" pitchFamily="18" charset="0"/>
              </a:rPr>
              <a:t> </a:t>
            </a:r>
            <a:r>
              <a:rPr lang="ru-RU" sz="3600" b="1" dirty="0" smtClean="0">
                <a:solidFill>
                  <a:schemeClr val="tx1"/>
                </a:solidFill>
              </a:rPr>
              <a:t>Погрешность измерений. Измерение углов и расстояний на местности различными способами. Магнитный азимут.</a:t>
            </a:r>
          </a:p>
          <a:p>
            <a:pPr algn="just"/>
            <a:endParaRPr lang="ru-RU"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943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b="1" dirty="0">
                <a:latin typeface="Times New Roman" panose="02020603050405020304" pitchFamily="18" charset="0"/>
                <a:cs typeface="Times New Roman" panose="02020603050405020304" pitchFamily="18" charset="0"/>
              </a:rPr>
              <a:t/>
            </a:r>
            <a:br>
              <a:rPr lang="ru-RU" b="1" dirty="0">
                <a:latin typeface="Times New Roman" panose="02020603050405020304" pitchFamily="18" charset="0"/>
                <a:cs typeface="Times New Roman" panose="02020603050405020304" pitchFamily="18" charset="0"/>
              </a:rPr>
            </a:br>
            <a:endParaRPr lang="ru-RU" b="1"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306976" y="1268632"/>
            <a:ext cx="11723915" cy="5341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457200" algn="just" eaLnBrk="0" fontAlgn="base" hangingPunct="0">
              <a:spcBef>
                <a:spcPct val="0"/>
              </a:spcBef>
              <a:spcAft>
                <a:spcPct val="0"/>
              </a:spcAft>
              <a:defRPr/>
            </a:pPr>
            <a:r>
              <a:rPr lang="ru-RU" sz="2400" b="1" dirty="0" smtClean="0">
                <a:solidFill>
                  <a:schemeClr val="tx1"/>
                </a:solidFill>
                <a:latin typeface="Arial" pitchFamily="34" charset="0"/>
                <a:cs typeface="Arial" pitchFamily="34" charset="0"/>
              </a:rPr>
              <a:t>Применение современных мощных огневых и радиотехнических средств требует производства точных топогеодезических измерений и расчетов по их привязке, ориентированию направлений их действий и по определению расстояний до целей. </a:t>
            </a:r>
          </a:p>
          <a:p>
            <a:pPr lvl="0" indent="457200" algn="just" eaLnBrk="0" fontAlgn="base" hangingPunct="0">
              <a:spcBef>
                <a:spcPct val="0"/>
              </a:spcBef>
              <a:spcAft>
                <a:spcPct val="0"/>
              </a:spcAft>
              <a:defRPr/>
            </a:pPr>
            <a:r>
              <a:rPr lang="ru-RU" sz="2400" b="1" dirty="0" smtClean="0">
                <a:solidFill>
                  <a:schemeClr val="tx1"/>
                </a:solidFill>
                <a:latin typeface="Arial" pitchFamily="34" charset="0"/>
                <a:cs typeface="Arial" pitchFamily="34" charset="0"/>
              </a:rPr>
              <a:t>Для того в войсках используются различного рода </a:t>
            </a:r>
            <a:r>
              <a:rPr lang="ru-RU" sz="2400" b="1" dirty="0" smtClean="0">
                <a:solidFill>
                  <a:srgbClr val="FF0000"/>
                </a:solidFill>
                <a:latin typeface="Arial" pitchFamily="34" charset="0"/>
                <a:cs typeface="Arial" pitchFamily="34" charset="0"/>
              </a:rPr>
              <a:t>измерительные инструменты — угломерные приборы, дальномеры, высотомеры и т. п. </a:t>
            </a:r>
          </a:p>
          <a:p>
            <a:pPr lvl="0" indent="457200" algn="just" eaLnBrk="0" fontAlgn="base" hangingPunct="0">
              <a:spcBef>
                <a:spcPct val="0"/>
              </a:spcBef>
              <a:spcAft>
                <a:spcPct val="0"/>
              </a:spcAft>
              <a:defRPr/>
            </a:pPr>
            <a:r>
              <a:rPr lang="ru-RU" sz="2400" b="1" dirty="0" smtClean="0">
                <a:solidFill>
                  <a:schemeClr val="tx1"/>
                </a:solidFill>
                <a:latin typeface="Arial" pitchFamily="34" charset="0"/>
                <a:cs typeface="Arial" pitchFamily="34" charset="0"/>
              </a:rPr>
              <a:t>Для измерений и расчетов широко применяются также </a:t>
            </a:r>
            <a:r>
              <a:rPr lang="ru-RU" sz="2400" b="1" dirty="0" smtClean="0">
                <a:solidFill>
                  <a:srgbClr val="FF0000"/>
                </a:solidFill>
                <a:latin typeface="Arial" pitchFamily="34" charset="0"/>
                <a:cs typeface="Arial" pitchFamily="34" charset="0"/>
              </a:rPr>
              <a:t>топографические карты</a:t>
            </a:r>
            <a:r>
              <a:rPr lang="ru-RU" sz="2400" b="1" dirty="0" smtClean="0">
                <a:solidFill>
                  <a:schemeClr val="tx1"/>
                </a:solidFill>
                <a:latin typeface="Arial" pitchFamily="34" charset="0"/>
                <a:cs typeface="Arial" pitchFamily="34" charset="0"/>
              </a:rPr>
              <a:t>. </a:t>
            </a:r>
          </a:p>
          <a:p>
            <a:pPr lvl="0" indent="457200" algn="just" eaLnBrk="0" fontAlgn="base" hangingPunct="0">
              <a:spcBef>
                <a:spcPct val="0"/>
              </a:spcBef>
              <a:spcAft>
                <a:spcPct val="0"/>
              </a:spcAft>
              <a:defRPr/>
            </a:pPr>
            <a:r>
              <a:rPr lang="ru-RU" sz="2400" b="1" dirty="0" smtClean="0">
                <a:solidFill>
                  <a:schemeClr val="tx1"/>
                </a:solidFill>
                <a:latin typeface="Arial" pitchFamily="34" charset="0"/>
                <a:cs typeface="Arial" pitchFamily="34" charset="0"/>
              </a:rPr>
              <a:t>Однако в современном бою, когда успех зачастую решают минуты, а иногда и секунды, при простейших способах целеуказания, ориентирования на местности, выдерживания направления использовать сложные приборы и производить точные измерения нет необходимости. В этих целях применяются более простые, но менее точные простейшие способы измерения углов</a:t>
            </a:r>
            <a:endParaRPr lang="ru-RU" sz="24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3655308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74" name="Rectangle 2"/>
          <p:cNvSpPr>
            <a:spLocks noChangeArrowheads="1"/>
          </p:cNvSpPr>
          <p:nvPr/>
        </p:nvSpPr>
        <p:spPr bwMode="auto">
          <a:xfrm>
            <a:off x="0" y="1318022"/>
            <a:ext cx="6557554" cy="55399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tab pos="228600" algn="l"/>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Измерение углов полевым биноклем.</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288925" algn="just" defTabSz="914400" rtl="0" eaLnBrk="1" fontAlgn="base" latinLnBrk="0" hangingPunct="1">
              <a:lnSpc>
                <a:spcPct val="100000"/>
              </a:lnSpc>
              <a:spcBef>
                <a:spcPct val="0"/>
              </a:spcBef>
              <a:spcAft>
                <a:spcPct val="0"/>
              </a:spcAft>
              <a:buClrTx/>
              <a:buSzTx/>
              <a:buFontTx/>
              <a:buNone/>
              <a:tabLst>
                <a:tab pos="228600" algn="l"/>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 поле зрения бинокля имеются две взаимно перпендикулярные угломерные шкалы для измерения горизонтальных и вертикальных углов. Цена одного большого деления соответствует 0-10, а малого – 0-05. Для измерения угла между двумя направлениями надо, глядя в бинокль, совместить какой-либо штрих угломерной шкалы с одним из этих</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направлений и подсчитать число делений до второго на­правления. Умножив затем этот отсчет на цену деления, получим величину измеряе­мого угла в тысячных.</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tab pos="228600" algn="l"/>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8673" name="Рисунок 101"/>
          <p:cNvPicPr>
            <a:picLocks noChangeAspect="1" noChangeArrowheads="1"/>
          </p:cNvPicPr>
          <p:nvPr/>
        </p:nvPicPr>
        <p:blipFill>
          <a:blip r:embed="rId5" cstate="print"/>
          <a:srcRect/>
          <a:stretch>
            <a:fillRect/>
          </a:stretch>
        </p:blipFill>
        <p:spPr bwMode="auto">
          <a:xfrm>
            <a:off x="7014755" y="1449977"/>
            <a:ext cx="4782577" cy="4232366"/>
          </a:xfrm>
          <a:prstGeom prst="rect">
            <a:avLst/>
          </a:prstGeom>
          <a:noFill/>
        </p:spPr>
      </p:pic>
      <p:sp>
        <p:nvSpPr>
          <p:cNvPr id="28675" name="Rectangle 3"/>
          <p:cNvSpPr>
            <a:spLocks noChangeArrowheads="1"/>
          </p:cNvSpPr>
          <p:nvPr/>
        </p:nvSpPr>
        <p:spPr bwMode="auto">
          <a:xfrm>
            <a:off x="6792686" y="5714387"/>
            <a:ext cx="5399314"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tab pos="228600" algn="l"/>
              </a:tabLst>
            </a:pPr>
            <a:r>
              <a:rPr kumimoji="0" lang="ru-RU"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Рис. 1. </a:t>
            </a:r>
            <a:r>
              <a:rPr kumimoji="0" lang="ru-RU"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Измерение угла биноклем</a:t>
            </a:r>
            <a:endParaRPr kumimoji="0" lang="ru-RU"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tab pos="228600" algn="l"/>
              </a:tabLst>
            </a:pPr>
            <a:r>
              <a:rPr kumimoji="0" lang="ru-RU"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Например, на рис. 1 пулемет противника расположен правее ори­ентира (дерева) на угол 0-55.</a:t>
            </a:r>
            <a:endParaRPr kumimoji="0" lang="ru-RU" sz="1800" b="1"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73868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36</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27649" name="Rectangle 1"/>
          <p:cNvSpPr>
            <a:spLocks noChangeArrowheads="1"/>
          </p:cNvSpPr>
          <p:nvPr/>
        </p:nvSpPr>
        <p:spPr bwMode="auto">
          <a:xfrm>
            <a:off x="235132" y="1634552"/>
            <a:ext cx="11510682"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Измерение углов с помощью линейки. </a:t>
            </a:r>
          </a:p>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При отсутствии бинокля можно измерять углы обычной линейкой с милли­метровыми делениями. Так, если линейку держать перед собой на расстоянии 50 см от глаза, то одно ее деление (1 мм) будет соответ­ствовать 0-02. В этом легко убедиться из самой сущности понятия тысячной: в данном случае одна тысячная расстояния 50 см равна 0,5 мм; поэтому одному миллиметру будет соответствовать угол, равный двум тысячным, то есть 0-02.</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tab pos="2462213" algn="l"/>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 результате при определении угла необходимо подсчитать на линейке число миллиметров между предметами и умножить на 0-02. На рис. 2.12 угол между столбами равен 0-30, а угол на дере­во — 0-20.</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tab pos="2462213" algn="l"/>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Точность измерения углов этим способом зависит от навыка в вынесении линейки точно на 50 см от глаза. В этом можно быстро натренироваться с помощью бечевки такой же длины (рис. 2)</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23080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37</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154" y="1685109"/>
            <a:ext cx="9771018" cy="495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9"/>
          <p:cNvSpPr/>
          <p:nvPr/>
        </p:nvSpPr>
        <p:spPr>
          <a:xfrm>
            <a:off x="3895987" y="1245717"/>
            <a:ext cx="5329344" cy="461665"/>
          </a:xfrm>
          <a:prstGeom prst="rect">
            <a:avLst/>
          </a:prstGeom>
        </p:spPr>
        <p:txBody>
          <a:bodyPr wrap="none">
            <a:spAutoFit/>
          </a:bodyPr>
          <a:lstStyle/>
          <a:p>
            <a:r>
              <a:rPr lang="ru-RU" sz="2400" b="1" dirty="0" smtClean="0"/>
              <a:t>Измерение углов с помощью линейки</a:t>
            </a:r>
            <a:endParaRPr lang="ru-RU" sz="2400" dirty="0"/>
          </a:p>
        </p:txBody>
      </p:sp>
    </p:spTree>
    <p:extLst>
      <p:ext uri="{BB962C8B-B14F-4D97-AF65-F5344CB8AC3E}">
        <p14:creationId xmlns:p14="http://schemas.microsoft.com/office/powerpoint/2010/main" val="3235285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38</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smtClean="0">
              <a:solidFill>
                <a:srgbClr val="000000"/>
              </a:solidFill>
              <a:latin typeface="Arial"/>
            </a:endParaRPr>
          </a:p>
          <a:p>
            <a:pPr lvl="0" eaLnBrk="0" fontAlgn="base" hangingPunct="0">
              <a:spcBef>
                <a:spcPct val="0"/>
              </a:spcBef>
              <a:spcAft>
                <a:spcPct val="0"/>
              </a:spcAft>
              <a:defRPr/>
            </a:pPr>
            <a:endParaRPr lang="ru-RU" dirty="0">
              <a:solidFill>
                <a:srgbClr val="000000"/>
              </a:solidFill>
              <a:latin typeface="Arial"/>
            </a:endParaRPr>
          </a:p>
        </p:txBody>
      </p:sp>
      <p:sp>
        <p:nvSpPr>
          <p:cNvPr id="25601" name="Rectangle 1"/>
          <p:cNvSpPr>
            <a:spLocks noChangeArrowheads="1"/>
          </p:cNvSpPr>
          <p:nvPr/>
        </p:nvSpPr>
        <p:spPr bwMode="auto">
          <a:xfrm>
            <a:off x="418011" y="480161"/>
            <a:ext cx="11158369"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endPar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endParaRPr>
          </a:p>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endParaRPr lang="ru-RU" sz="2400" b="1" dirty="0" smtClean="0">
              <a:solidFill>
                <a:srgbClr val="FF0000"/>
              </a:solidFill>
              <a:latin typeface="Arial" pitchFamily="34" charset="0"/>
              <a:ea typeface="Times New Roman" pitchFamily="18" charset="0"/>
              <a:cs typeface="Arial" pitchFamily="34" charset="0"/>
            </a:endParaRPr>
          </a:p>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endPar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endParaRPr>
          </a:p>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Измерение углов подручными предметами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выполняется при отсутствии линейки с делениями. </a:t>
            </a:r>
          </a:p>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Для этого можно ис­пользовать палец, ладонь или любой подручный небольшой предмет (спичечную коробку, карандаш), размер которого в миллиметрах, а следовательно, и в тысячных известен. </a:t>
            </a:r>
          </a:p>
          <a:p>
            <a:pPr marL="0" marR="0" lvl="0" indent="288925" algn="just" defTabSz="914400" rtl="0" eaLnBrk="0" fontAlgn="base" latinLnBrk="0" hangingPunct="0">
              <a:lnSpc>
                <a:spcPct val="100000"/>
              </a:lnSpc>
              <a:spcBef>
                <a:spcPct val="0"/>
              </a:spcBef>
              <a:spcAft>
                <a:spcPct val="0"/>
              </a:spcAft>
              <a:buClrTx/>
              <a:buSzTx/>
              <a:buFontTx/>
              <a:buNone/>
              <a:tabLst>
                <a:tab pos="2462213" algn="l"/>
              </a:tabLst>
            </a:pPr>
            <a:endPar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indent="288925" algn="just" eaLnBrk="0" fontAlgn="base" hangingPunct="0">
              <a:spcBef>
                <a:spcPct val="0"/>
              </a:spcBef>
              <a:spcAft>
                <a:spcPct val="0"/>
              </a:spcAft>
              <a:tabLst>
                <a:tab pos="2462213" algn="l"/>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Для измерения угла такая мерка также выносится на расстояние 50 см от глаза, и по ней сравнением определяется искомая величина угла.</a:t>
            </a:r>
          </a:p>
          <a:p>
            <a:pPr indent="288925" algn="just" eaLnBrk="0" fontAlgn="base" hangingPunct="0">
              <a:spcBef>
                <a:spcPct val="0"/>
              </a:spcBef>
              <a:spcAft>
                <a:spcPct val="0"/>
              </a:spcAft>
              <a:tabLst>
                <a:tab pos="2462213" algn="l"/>
              </a:tabLst>
            </a:pPr>
            <a:r>
              <a:rPr lang="ru-RU" sz="2400" dirty="0" smtClean="0">
                <a:solidFill>
                  <a:srgbClr val="000000"/>
                </a:solidFill>
                <a:latin typeface="Arial" pitchFamily="34" charset="0"/>
                <a:ea typeface="Times New Roman" pitchFamily="18" charset="0"/>
                <a:cs typeface="Arial" pitchFamily="34" charset="0"/>
              </a:rPr>
              <a:t> </a:t>
            </a:r>
          </a:p>
          <a:p>
            <a:pPr indent="288925" algn="just" eaLnBrk="0" fontAlgn="base" hangingPunct="0">
              <a:spcBef>
                <a:spcPct val="0"/>
              </a:spcBef>
              <a:spcAft>
                <a:spcPct val="0"/>
              </a:spcAft>
              <a:tabLst>
                <a:tab pos="2462213" algn="l"/>
              </a:tabLst>
            </a:pPr>
            <a:r>
              <a:rPr lang="ru-RU" sz="2400" dirty="0" smtClean="0">
                <a:solidFill>
                  <a:srgbClr val="000000"/>
                </a:solidFill>
                <a:latin typeface="Arial" pitchFamily="34" charset="0"/>
                <a:ea typeface="Times New Roman" pitchFamily="18" charset="0"/>
                <a:cs typeface="Arial" pitchFamily="34" charset="0"/>
              </a:rPr>
              <a:t>Разме­ры отдельных предметов в ты­сячных </a:t>
            </a:r>
            <a:r>
              <a:rPr lang="ru-RU" sz="2400" b="1" dirty="0" smtClean="0">
                <a:solidFill>
                  <a:srgbClr val="FF0000"/>
                </a:solidFill>
                <a:latin typeface="Arial" pitchFamily="34" charset="0"/>
                <a:ea typeface="Times New Roman" pitchFamily="18" charset="0"/>
                <a:cs typeface="Arial" pitchFamily="34" charset="0"/>
              </a:rPr>
              <a:t>приведены в табл. 2.</a:t>
            </a:r>
            <a:endParaRPr lang="ru-RU" sz="2400" b="1" dirty="0" smtClean="0">
              <a:solidFill>
                <a:srgbClr val="FF0000"/>
              </a:solidFill>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tab pos="2462213" algn="l"/>
              </a:tabLst>
            </a:pP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392728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39</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156755" y="1307821"/>
            <a:ext cx="11874136"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graphicFrame>
        <p:nvGraphicFramePr>
          <p:cNvPr id="10" name="Таблица 9"/>
          <p:cNvGraphicFramePr>
            <a:graphicFrameLocks noGrp="1"/>
          </p:cNvGraphicFramePr>
          <p:nvPr/>
        </p:nvGraphicFramePr>
        <p:xfrm>
          <a:off x="1479176" y="1410792"/>
          <a:ext cx="8807823" cy="3174274"/>
        </p:xfrm>
        <a:graphic>
          <a:graphicData uri="http://schemas.openxmlformats.org/drawingml/2006/table">
            <a:tbl>
              <a:tblPr/>
              <a:tblGrid>
                <a:gridCol w="5280198">
                  <a:extLst>
                    <a:ext uri="{9D8B030D-6E8A-4147-A177-3AD203B41FA5}">
                      <a16:colId xmlns:a16="http://schemas.microsoft.com/office/drawing/2014/main" val="20000"/>
                    </a:ext>
                  </a:extLst>
                </a:gridCol>
                <a:gridCol w="3527625">
                  <a:extLst>
                    <a:ext uri="{9D8B030D-6E8A-4147-A177-3AD203B41FA5}">
                      <a16:colId xmlns:a16="http://schemas.microsoft.com/office/drawing/2014/main" val="20001"/>
                    </a:ext>
                  </a:extLst>
                </a:gridCol>
              </a:tblGrid>
              <a:tr h="482694">
                <a:tc>
                  <a:txBody>
                    <a:bodyPr/>
                    <a:lstStyle/>
                    <a:p>
                      <a:pPr algn="just">
                        <a:spcBef>
                          <a:spcPts val="600"/>
                        </a:spcBef>
                        <a:spcAft>
                          <a:spcPts val="0"/>
                        </a:spcAft>
                        <a:tabLst>
                          <a:tab pos="2461895" algn="l"/>
                        </a:tabLst>
                      </a:pPr>
                      <a:r>
                        <a:rPr lang="ru-RU" sz="2400" b="1" dirty="0">
                          <a:latin typeface="Times New Roman"/>
                          <a:ea typeface="Times New Roman"/>
                          <a:cs typeface="Times New Roman"/>
                        </a:rPr>
                        <a:t>Таблица 2</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spcBef>
                          <a:spcPts val="600"/>
                        </a:spcBef>
                        <a:spcAft>
                          <a:spcPts val="0"/>
                        </a:spcAft>
                        <a:tabLst>
                          <a:tab pos="2461895" algn="l"/>
                        </a:tabLst>
                      </a:pPr>
                      <a:endParaRPr lang="ru-RU" sz="2400" b="1">
                        <a:latin typeface="Times New Roman"/>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2694">
                <a:tc>
                  <a:txBody>
                    <a:bodyPr/>
                    <a:lstStyle/>
                    <a:p>
                      <a:pPr algn="ctr">
                        <a:spcBef>
                          <a:spcPts val="600"/>
                        </a:spcBef>
                        <a:spcAft>
                          <a:spcPts val="0"/>
                        </a:spcAft>
                        <a:tabLst>
                          <a:tab pos="2461895" algn="l"/>
                        </a:tabLst>
                      </a:pPr>
                      <a:r>
                        <a:rPr lang="ru-RU" sz="2400" b="1" dirty="0">
                          <a:latin typeface="Times New Roman"/>
                          <a:ea typeface="Times New Roman"/>
                          <a:cs typeface="Times New Roman"/>
                        </a:rPr>
                        <a:t>Предмет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400" b="1" dirty="0">
                          <a:latin typeface="Times New Roman"/>
                          <a:ea typeface="Times New Roman"/>
                          <a:cs typeface="Times New Roman"/>
                        </a:rPr>
                        <a:t>Размер, тысячные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2694">
                <a:tc>
                  <a:txBody>
                    <a:bodyPr/>
                    <a:lstStyle/>
                    <a:p>
                      <a:pPr algn="ctr">
                        <a:spcBef>
                          <a:spcPts val="600"/>
                        </a:spcBef>
                        <a:spcAft>
                          <a:spcPts val="0"/>
                        </a:spcAft>
                        <a:tabLst>
                          <a:tab pos="2461895" algn="l"/>
                        </a:tabLst>
                      </a:pPr>
                      <a:r>
                        <a:rPr lang="ru-RU" sz="2400" b="1" dirty="0">
                          <a:latin typeface="Times New Roman"/>
                          <a:ea typeface="Times New Roman"/>
                          <a:cs typeface="Times New Roman"/>
                        </a:rPr>
                        <a:t>Карандаш простой (диаметр)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400" b="1" dirty="0">
                          <a:latin typeface="Times New Roman"/>
                          <a:ea typeface="Times New Roman"/>
                          <a:cs typeface="Times New Roman"/>
                        </a:rPr>
                        <a:t>0-15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60804">
                <a:tc>
                  <a:txBody>
                    <a:bodyPr/>
                    <a:lstStyle/>
                    <a:p>
                      <a:pPr algn="ctr">
                        <a:spcBef>
                          <a:spcPts val="600"/>
                        </a:spcBef>
                        <a:spcAft>
                          <a:spcPts val="0"/>
                        </a:spcAft>
                        <a:tabLst>
                          <a:tab pos="2461895" algn="l"/>
                        </a:tabLst>
                      </a:pPr>
                      <a:r>
                        <a:rPr lang="ru-RU" sz="2400" b="1">
                          <a:latin typeface="Times New Roman"/>
                          <a:ea typeface="Times New Roman"/>
                          <a:cs typeface="Times New Roman"/>
                        </a:rPr>
                        <a:t>Пуля автомата калибра 7,62 мм (диаметр)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400" b="1" dirty="0">
                          <a:latin typeface="Times New Roman"/>
                          <a:ea typeface="Times New Roman"/>
                          <a:cs typeface="Times New Roman"/>
                        </a:rPr>
                        <a:t>0-15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2694">
                <a:tc>
                  <a:txBody>
                    <a:bodyPr/>
                    <a:lstStyle/>
                    <a:p>
                      <a:pPr algn="ctr">
                        <a:spcBef>
                          <a:spcPts val="600"/>
                        </a:spcBef>
                        <a:spcAft>
                          <a:spcPts val="0"/>
                        </a:spcAft>
                        <a:tabLst>
                          <a:tab pos="2461895" algn="l"/>
                        </a:tabLst>
                      </a:pPr>
                      <a:r>
                        <a:rPr lang="ru-RU" sz="2400" b="1">
                          <a:latin typeface="Times New Roman"/>
                          <a:ea typeface="Times New Roman"/>
                          <a:cs typeface="Times New Roman"/>
                        </a:rPr>
                        <a:t>Спичечная коробка (длина)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400" b="1" dirty="0">
                          <a:latin typeface="Times New Roman"/>
                          <a:ea typeface="Times New Roman"/>
                          <a:cs typeface="Times New Roman"/>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2694">
                <a:tc>
                  <a:txBody>
                    <a:bodyPr/>
                    <a:lstStyle/>
                    <a:p>
                      <a:pPr algn="ctr">
                        <a:spcBef>
                          <a:spcPts val="600"/>
                        </a:spcBef>
                        <a:spcAft>
                          <a:spcPts val="0"/>
                        </a:spcAft>
                        <a:tabLst>
                          <a:tab pos="2461895" algn="l"/>
                        </a:tabLst>
                      </a:pPr>
                      <a:r>
                        <a:rPr lang="ru-RU" sz="2400" b="1">
                          <a:latin typeface="Times New Roman"/>
                          <a:ea typeface="Times New Roman"/>
                          <a:cs typeface="Times New Roman"/>
                        </a:rPr>
                        <a:t>Спичечная коробка (высота)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400" b="1" dirty="0">
                          <a:latin typeface="Times New Roman"/>
                          <a:ea typeface="Times New Roman"/>
                          <a:cs typeface="Times New Roman"/>
                        </a:rPr>
                        <a:t>0-30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4577" name="Rectangle 1"/>
          <p:cNvSpPr>
            <a:spLocks noChangeArrowheads="1"/>
          </p:cNvSpPr>
          <p:nvPr/>
        </p:nvSpPr>
        <p:spPr bwMode="auto">
          <a:xfrm>
            <a:off x="326571" y="4625390"/>
            <a:ext cx="11704320" cy="14465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Определение углов с помощью пальцев рук (рис. 3). Угол 2-50 (15°) получается путем визирования через бо­льшой и указательный паль­цы, расставленные под уг­лом 90° и удаленные на 50 см от глаза, а угол 1 -00 (6°) при­мерно соответствует углу ви­зирования на три сомкнутых пальца: указательный, сред­ний и </a:t>
            </a:r>
            <a:r>
              <a:rPr lang="ru-RU" sz="2200" dirty="0" smtClean="0">
                <a:latin typeface="Arial" pitchFamily="34" charset="0"/>
                <a:cs typeface="Arial" pitchFamily="34" charset="0"/>
              </a:rPr>
              <a:t>безымянный</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07477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72101"/>
            <a:ext cx="10515600" cy="1468619"/>
          </a:xfrm>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Скругленный прямоугольник 8"/>
          <p:cNvSpPr/>
          <p:nvPr/>
        </p:nvSpPr>
        <p:spPr>
          <a:xfrm>
            <a:off x="44143" y="1284247"/>
            <a:ext cx="12192000" cy="1529307"/>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kumimoji="0" lang="ru-RU"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lang="ru-RU" sz="2400" b="1" dirty="0">
                <a:solidFill>
                  <a:schemeClr val="tx1"/>
                </a:solidFill>
                <a:latin typeface="Times New Roman" panose="02020603050405020304" pitchFamily="18" charset="0"/>
                <a:ea typeface="Times New Roman" panose="02020603050405020304" pitchFamily="18" charset="0"/>
              </a:rPr>
              <a:t>1. Сущность картографического изображения местности и его основные свойства. Определение понятий топографическая карта и план, уровенная поверхность, эллипсоид, масштаб карты. Математическая и геодезическая основа топографических карт. Топографические карты зарубежных стран.</a:t>
            </a:r>
            <a:endParaRPr kumimoji="0" lang="ru-RU"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2845162" y="920190"/>
            <a:ext cx="6310563" cy="331314"/>
          </a:xfrm>
          <a:prstGeom prst="rect">
            <a:avLst/>
          </a:prstGeom>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Учебные вопросы</a:t>
            </a:r>
            <a:endParaRPr kumimoji="0" lang="ru-RU"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Скругленный прямоугольник 9"/>
          <p:cNvSpPr/>
          <p:nvPr/>
        </p:nvSpPr>
        <p:spPr>
          <a:xfrm>
            <a:off x="50186" y="2846297"/>
            <a:ext cx="12192000" cy="1128035"/>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kumimoji="0" lang="ru-RU"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lang="ru-RU" sz="2400" b="1" dirty="0">
                <a:solidFill>
                  <a:srgbClr val="000000"/>
                </a:solidFill>
                <a:latin typeface="Times New Roman" panose="02020603050405020304" pitchFamily="18" charset="0"/>
                <a:ea typeface="Times New Roman" panose="02020603050405020304" pitchFamily="18" charset="0"/>
              </a:rPr>
              <a:t>2</a:t>
            </a:r>
            <a:r>
              <a:rPr lang="ru-RU" sz="2400" b="1" dirty="0">
                <a:solidFill>
                  <a:schemeClr val="tx1"/>
                </a:solidFill>
                <a:latin typeface="Times New Roman" panose="02020603050405020304" pitchFamily="18" charset="0"/>
                <a:ea typeface="Times New Roman" panose="02020603050405020304" pitchFamily="18" charset="0"/>
              </a:rPr>
              <a:t>. Разграфка и номенклатура топографических карт. Определение номенклатуры смежных листов, составление заявки на карты по сборной таблице на район действия подразделения.</a:t>
            </a:r>
            <a:endParaRPr kumimoji="0" lang="ru-RU"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2" name="Скругленный прямоугольник 11"/>
          <p:cNvSpPr/>
          <p:nvPr/>
        </p:nvSpPr>
        <p:spPr>
          <a:xfrm>
            <a:off x="44143" y="4025700"/>
            <a:ext cx="12192000" cy="1773196"/>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kumimoji="0" lang="ru-RU"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ru-RU" sz="2400" b="1"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rPr>
              <a:t>3. </a:t>
            </a:r>
            <a:r>
              <a:rPr lang="ru-RU" sz="2400" b="1" dirty="0" smtClean="0">
                <a:solidFill>
                  <a:srgbClr val="000000"/>
                </a:solidFill>
                <a:latin typeface="Times New Roman" panose="02020603050405020304" pitchFamily="18" charset="0"/>
                <a:ea typeface="Times New Roman" panose="02020603050405020304" pitchFamily="18" charset="0"/>
              </a:rPr>
              <a:t>Виды </a:t>
            </a:r>
            <a:r>
              <a:rPr lang="ru-RU" sz="2400" b="1" dirty="0">
                <a:solidFill>
                  <a:srgbClr val="000000"/>
                </a:solidFill>
                <a:latin typeface="Times New Roman" panose="02020603050405020304" pitchFamily="18" charset="0"/>
                <a:ea typeface="Times New Roman" panose="02020603050405020304" pitchFamily="18" charset="0"/>
              </a:rPr>
              <a:t>условных знаков, цветовое оформление карт, пояснительные подписи и цифровые обозначения. Классификация и изображение на картах гидрографической сети, населённых пунктов, объектов социально-культурного назначения, дорожной сети, почвенно-растительного покрова и других топографических элементов местности.</a:t>
            </a:r>
            <a:endParaRPr kumimoji="0" lang="ru-RU"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Скругленный прямоугольник 12"/>
          <p:cNvSpPr/>
          <p:nvPr/>
        </p:nvSpPr>
        <p:spPr>
          <a:xfrm>
            <a:off x="0" y="5883007"/>
            <a:ext cx="12192000" cy="974993"/>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kumimoji="0" lang="ru-RU"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lang="ru-RU" sz="2400" b="1" dirty="0">
                <a:solidFill>
                  <a:srgbClr val="000000"/>
                </a:solidFill>
                <a:latin typeface="Times New Roman" panose="02020603050405020304" pitchFamily="18" charset="0"/>
                <a:ea typeface="Times New Roman" panose="02020603050405020304" pitchFamily="18" charset="0"/>
              </a:rPr>
              <a:t>4. Изучение и оценка элементов местности по карте, определение их количественных и качественных характеристик.</a:t>
            </a:r>
            <a:endParaRPr kumimoji="0" lang="ru-RU"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963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40</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23553" name="Rectangle 1"/>
          <p:cNvSpPr>
            <a:spLocks noChangeArrowheads="1"/>
          </p:cNvSpPr>
          <p:nvPr/>
        </p:nvSpPr>
        <p:spPr bwMode="auto">
          <a:xfrm>
            <a:off x="391885" y="1445958"/>
            <a:ext cx="11456126"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На рис. 3 приведены угловые значения пальцев руки, вытянутой на 50 см от глаза.</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2" name="Рисунок 11" descr="Описание: http://nenuda.ru/nuda/138/137319/137319_html_1c0fa66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210" y="2181497"/>
            <a:ext cx="10202093" cy="444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04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41</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29" name="Rectangle 1"/>
          <p:cNvSpPr>
            <a:spLocks noChangeArrowheads="1"/>
          </p:cNvSpPr>
          <p:nvPr/>
        </p:nvSpPr>
        <p:spPr bwMode="auto">
          <a:xfrm>
            <a:off x="274319" y="1484755"/>
            <a:ext cx="11652069"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tab pos="2462213" algn="l"/>
              </a:tabLst>
            </a:pPr>
            <a:r>
              <a:rPr kumimoji="0" lang="ru-RU" sz="28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Измерение углов с помощью компаса. </a:t>
            </a:r>
          </a:p>
          <a:p>
            <a:pPr marL="0" marR="0" lvl="0" indent="457200" algn="just" defTabSz="914400" rtl="0" eaLnBrk="1" fontAlgn="base" latinLnBrk="0" hangingPunct="1">
              <a:lnSpc>
                <a:spcPct val="100000"/>
              </a:lnSpc>
              <a:spcBef>
                <a:spcPct val="0"/>
              </a:spcBef>
              <a:spcAft>
                <a:spcPct val="0"/>
              </a:spcAft>
              <a:buClrTx/>
              <a:buSzTx/>
              <a:buFontTx/>
              <a:buNone/>
              <a:tabLst>
                <a:tab pos="2462213" algn="l"/>
              </a:tabLst>
            </a:pPr>
            <a:r>
              <a:rPr kumimoji="0" lang="ru-RU" sz="28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Мушку визирного устройства компаса устанавливают на нулевой отсчет шкалы. Через целик и мушку линию визирования совмещают с направлением на левый предмет. Не меняя положения компаса, поворачивают крышку компаса, визируют через прорезь на мушку в направлении правого предмета и снимают отсчет по шкале, который будет соответствовать величине измеряемого угла в градусах. Если угол надо измерить в тысячных, линию визирования совмещают сначала с направлением на правый предмет, а затем на левый, так как счет тысячных на лимбе компаса возрастает против хода часовой стрелки.</a:t>
            </a:r>
            <a:endParaRPr kumimoji="0" lang="ru-RU"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34098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solidFill>
                  <a:srgbClr val="FF0000"/>
                </a:solidFill>
                <a:latin typeface="Times New Roman" panose="02020603050405020304" pitchFamily="18" charset="0"/>
                <a:cs typeface="Times New Roman" panose="02020603050405020304" pitchFamily="18" charset="0"/>
              </a:rPr>
              <a:t/>
            </a:r>
            <a:br>
              <a:rPr lang="ru-RU" dirty="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42</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1506" name="Object 7"/>
          <p:cNvGraphicFramePr>
            <a:graphicFrameLocks noChangeAspect="1"/>
          </p:cNvGraphicFramePr>
          <p:nvPr/>
        </p:nvGraphicFramePr>
        <p:xfrm>
          <a:off x="509451" y="1306286"/>
          <a:ext cx="11430000" cy="5551714"/>
        </p:xfrm>
        <a:graphic>
          <a:graphicData uri="http://schemas.openxmlformats.org/presentationml/2006/ole">
            <mc:AlternateContent xmlns:mc="http://schemas.openxmlformats.org/markup-compatibility/2006">
              <mc:Choice xmlns:v="urn:schemas-microsoft-com:vml" Requires="v">
                <p:oleObj spid="_x0000_s21521" name="Документ" r:id="rId6" imgW="6390477" imgH="4008744" progId="Word.Document.12">
                  <p:embed/>
                </p:oleObj>
              </mc:Choice>
              <mc:Fallback>
                <p:oleObj name="Документ" r:id="rId6" imgW="6390477" imgH="4008744" progId="Word.Document.12">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51" y="1306286"/>
                        <a:ext cx="11430000" cy="5551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16619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810532"/>
          </a:xfrm>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43</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20481" name="Rectangle 1"/>
          <p:cNvSpPr>
            <a:spLocks noChangeArrowheads="1"/>
          </p:cNvSpPr>
          <p:nvPr/>
        </p:nvSpPr>
        <p:spPr bwMode="auto">
          <a:xfrm>
            <a:off x="274320" y="1225689"/>
            <a:ext cx="11483788"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3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Глазомерное определение расстояний </a:t>
            </a: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основной, самый про­стой и быстрый способ, наиболее доступный каждому военнослу­жащему в любых условиях обстановки. Однако достаточно точный глазомер приобретается не сразу, он вырабатывается систематиче­ской тренировкой, проводимой в разнообразных условиях мест­ности, в различное время года и суток.</a:t>
            </a:r>
            <a:endParaRPr kumimoji="0" lang="ru-RU" sz="23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Чтобы развить свой глазомер, необходимо по возможности чаще упражняться в оценке на глаз расстояний с обязательной проверкой их шагами, по карте или каким-либо другим способом.</a:t>
            </a:r>
            <a:endParaRPr kumimoji="0" lang="ru-RU" sz="23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Прежде всего, необходимо научиться мысленно, представлять и уверенно различать на любой местности несколько наиболее удоб­ных в качестве эталонов расстояний. Начинать такую тренировку следует с коротких расстояний (10, 50, 100 м). Хорошо освоив эти дистанции, можно переходить последовательно к большим (200, 400, 800, 1000 м), вплоть до предельных дальностей. Изучив и за­крепив в зрительной памяти эти эталоны, легко можно сравнивать с ними и оценивать другие расстояния</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0610973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1" y="1425387"/>
            <a:ext cx="12192000"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19457" name="Rectangle 1"/>
          <p:cNvSpPr>
            <a:spLocks noChangeArrowheads="1"/>
          </p:cNvSpPr>
          <p:nvPr/>
        </p:nvSpPr>
        <p:spPr bwMode="auto">
          <a:xfrm>
            <a:off x="222067" y="1335560"/>
            <a:ext cx="11795761"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tab pos="298450" algn="l"/>
              </a:tabLst>
            </a:pPr>
            <a:r>
              <a:rPr kumimoji="0" lang="ru-RU"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 процессе измерения расстояний необходимо учитывать по­бочные явления, которые влияют на точность глазомерного опре­деления расстояний:</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крупные предметы кажутся ближе мелких, находящихся на том же расстоянии;</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близко расположенными кажутся предметы, видимые резче и отчетливее (предметы яркой окраски, ярко освещенные предметы и т. д.);</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во время тумана, дождя, в сумерки, в пасмурные дни, при на­сыщенности воздуха пылью наблюдаемые предметы кажутся даль­ше, чем в ясные солнечные дни;</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чем резче разница в окраске предметов и фона, на котором они видны, тем меньшими кажутся расстояния до этих предметов </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чем меньше промежуточных предметов находится между глазом и наблюдаемым предметом, тем этот предмет кажется ближе</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складки местности (овраги, лощины), пересекающие измеря­емую линию, как бы уменьшают расстояние;</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при наблюдении лежа предметы кажутся ближе, чем при на­блюдении стоя;</a:t>
            </a:r>
            <a:endParaRPr kumimoji="0" lang="ru-RU" sz="20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Char char="•"/>
              <a:tabLst>
                <a:tab pos="298450" algn="l"/>
              </a:tabLst>
            </a:pPr>
            <a:r>
              <a:rPr kumimoji="0" lang="ru-RU" sz="2000" b="0" i="1" u="none" strike="noStrike" cap="none" normalizeH="0" baseline="0" dirty="0" smtClean="0">
                <a:ln>
                  <a:noFill/>
                </a:ln>
                <a:effectLst/>
                <a:latin typeface="Arial" pitchFamily="34" charset="0"/>
                <a:ea typeface="Times New Roman" pitchFamily="18" charset="0"/>
                <a:cs typeface="Arial" pitchFamily="34" charset="0"/>
              </a:rPr>
              <a:t>при наблюдении снизу-вверх, от подошвы горы к вершине, предметы кажутся ближе, а при наблюдении сверху вниз — дальше.</a:t>
            </a:r>
            <a:endParaRPr kumimoji="0" lang="ru-RU" sz="2000" b="0" i="0" u="none" strike="noStrike" cap="none" normalizeH="0" baseline="0" dirty="0" smtClean="0">
              <a:ln>
                <a:noFill/>
              </a:ln>
              <a:effectLst/>
              <a:latin typeface="Arial" pitchFamily="34" charset="0"/>
              <a:cs typeface="Arial" pitchFamily="34" charset="0"/>
            </a:endParaRPr>
          </a:p>
        </p:txBody>
      </p:sp>
    </p:spTree>
    <p:extLst>
      <p:ext uri="{BB962C8B-B14F-4D97-AF65-F5344CB8AC3E}">
        <p14:creationId xmlns:p14="http://schemas.microsoft.com/office/powerpoint/2010/main" val="41456059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solidFill>
                  <a:srgbClr val="FF0000"/>
                </a:solidFill>
                <a:latin typeface="Times New Roman" panose="02020603050405020304" pitchFamily="18" charset="0"/>
                <a:cs typeface="Times New Roman" panose="02020603050405020304" pitchFamily="18" charset="0"/>
              </a:rPr>
              <a:t/>
            </a:r>
            <a:br>
              <a:rPr lang="ru-RU" dirty="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0" name="Таблица 9"/>
          <p:cNvGraphicFramePr>
            <a:graphicFrameLocks noGrp="1"/>
          </p:cNvGraphicFramePr>
          <p:nvPr/>
        </p:nvGraphicFramePr>
        <p:xfrm>
          <a:off x="1149532" y="1841861"/>
          <a:ext cx="9614261" cy="4833259"/>
        </p:xfrm>
        <a:graphic>
          <a:graphicData uri="http://schemas.openxmlformats.org/drawingml/2006/table">
            <a:tbl>
              <a:tblPr/>
              <a:tblGrid>
                <a:gridCol w="6053007">
                  <a:extLst>
                    <a:ext uri="{9D8B030D-6E8A-4147-A177-3AD203B41FA5}">
                      <a16:colId xmlns:a16="http://schemas.microsoft.com/office/drawing/2014/main" val="20000"/>
                    </a:ext>
                  </a:extLst>
                </a:gridCol>
                <a:gridCol w="3561254">
                  <a:extLst>
                    <a:ext uri="{9D8B030D-6E8A-4147-A177-3AD203B41FA5}">
                      <a16:colId xmlns:a16="http://schemas.microsoft.com/office/drawing/2014/main" val="20001"/>
                    </a:ext>
                  </a:extLst>
                </a:gridCol>
              </a:tblGrid>
              <a:tr h="322217">
                <a:tc>
                  <a:txBody>
                    <a:bodyPr/>
                    <a:lstStyle/>
                    <a:p>
                      <a:pPr>
                        <a:spcAft>
                          <a:spcPts val="0"/>
                        </a:spcAft>
                        <a:tabLst>
                          <a:tab pos="2461895" algn="l"/>
                        </a:tabLst>
                      </a:pPr>
                      <a:endParaRPr lang="ru-RU" sz="2000" dirty="0">
                        <a:latin typeface="Times New Roman"/>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endParaRPr lang="ru-RU" sz="2000">
                        <a:latin typeface="Times New Roman"/>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435">
                <a:tc>
                  <a:txBody>
                    <a:bodyPr/>
                    <a:lstStyle/>
                    <a:p>
                      <a:pPr algn="ctr">
                        <a:spcBef>
                          <a:spcPts val="600"/>
                        </a:spcBef>
                        <a:spcAft>
                          <a:spcPts val="0"/>
                        </a:spcAft>
                        <a:tabLst>
                          <a:tab pos="2461895" algn="l"/>
                        </a:tabLst>
                      </a:pPr>
                      <a:r>
                        <a:rPr lang="ru-RU" sz="2000" b="1" dirty="0">
                          <a:latin typeface="Times New Roman"/>
                          <a:ea typeface="Times New Roman"/>
                        </a:rPr>
                        <a:t>Объекты и признаки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Расстояния, с которых они становятся видимыми, 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2217">
                <a:tc>
                  <a:txBody>
                    <a:bodyPr/>
                    <a:lstStyle/>
                    <a:p>
                      <a:pPr algn="ctr">
                        <a:spcBef>
                          <a:spcPts val="600"/>
                        </a:spcBef>
                        <a:spcAft>
                          <a:spcPts val="0"/>
                        </a:spcAft>
                        <a:tabLst>
                          <a:tab pos="2461895" algn="l"/>
                        </a:tabLst>
                      </a:pPr>
                      <a:r>
                        <a:rPr lang="ru-RU" sz="2000" b="1" dirty="0">
                          <a:latin typeface="Times New Roman"/>
                          <a:ea typeface="Times New Roman"/>
                        </a:rPr>
                        <a:t>Отдельный небольшой дом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5000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2217">
                <a:tc>
                  <a:txBody>
                    <a:bodyPr/>
                    <a:lstStyle/>
                    <a:p>
                      <a:pPr algn="ctr">
                        <a:spcBef>
                          <a:spcPts val="600"/>
                        </a:spcBef>
                        <a:spcAft>
                          <a:spcPts val="0"/>
                        </a:spcAft>
                        <a:tabLst>
                          <a:tab pos="2461895" algn="l"/>
                        </a:tabLst>
                      </a:pPr>
                      <a:r>
                        <a:rPr lang="ru-RU" sz="2000" b="1" dirty="0">
                          <a:latin typeface="Times New Roman"/>
                          <a:ea typeface="Times New Roman"/>
                        </a:rPr>
                        <a:t>Трубы на крыше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3000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2217">
                <a:tc>
                  <a:txBody>
                    <a:bodyPr/>
                    <a:lstStyle/>
                    <a:p>
                      <a:pPr algn="ctr">
                        <a:spcBef>
                          <a:spcPts val="600"/>
                        </a:spcBef>
                        <a:spcAft>
                          <a:spcPts val="0"/>
                        </a:spcAft>
                        <a:tabLst>
                          <a:tab pos="2461895" algn="l"/>
                        </a:tabLst>
                      </a:pPr>
                      <a:r>
                        <a:rPr lang="ru-RU" sz="2000" b="1">
                          <a:latin typeface="Times New Roman"/>
                          <a:ea typeface="Times New Roman"/>
                        </a:rPr>
                        <a:t>Самолет на земле, танк на месте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1200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435">
                <a:tc>
                  <a:txBody>
                    <a:bodyPr/>
                    <a:lstStyle/>
                    <a:p>
                      <a:pPr algn="ctr">
                        <a:spcBef>
                          <a:spcPts val="600"/>
                        </a:spcBef>
                        <a:spcAft>
                          <a:spcPts val="0"/>
                        </a:spcAft>
                        <a:tabLst>
                          <a:tab pos="2461895" algn="l"/>
                        </a:tabLst>
                      </a:pPr>
                      <a:r>
                        <a:rPr lang="ru-RU" sz="2000" b="1" dirty="0">
                          <a:latin typeface="Times New Roman"/>
                          <a:ea typeface="Times New Roman"/>
                        </a:rPr>
                        <a:t>Стволы деревьев, километровые столбы и столбы линий связи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1000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4435">
                <a:tc>
                  <a:txBody>
                    <a:bodyPr/>
                    <a:lstStyle/>
                    <a:p>
                      <a:pPr algn="ctr">
                        <a:spcBef>
                          <a:spcPts val="600"/>
                        </a:spcBef>
                        <a:spcAft>
                          <a:spcPts val="0"/>
                        </a:spcAft>
                        <a:tabLst>
                          <a:tab pos="2461895" algn="l"/>
                        </a:tabLst>
                      </a:pPr>
                      <a:r>
                        <a:rPr lang="ru-RU" sz="2000" b="1">
                          <a:latin typeface="Times New Roman"/>
                          <a:ea typeface="Times New Roman"/>
                        </a:rPr>
                        <a:t>Движение ног и рук бегущего или идущего человека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700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44435">
                <a:tc>
                  <a:txBody>
                    <a:bodyPr/>
                    <a:lstStyle/>
                    <a:p>
                      <a:pPr algn="ctr">
                        <a:spcBef>
                          <a:spcPts val="600"/>
                        </a:spcBef>
                        <a:spcAft>
                          <a:spcPts val="0"/>
                        </a:spcAft>
                        <a:tabLst>
                          <a:tab pos="2461895" algn="l"/>
                        </a:tabLst>
                      </a:pPr>
                      <a:r>
                        <a:rPr lang="ru-RU" sz="2000" b="1">
                          <a:latin typeface="Times New Roman"/>
                          <a:ea typeface="Times New Roman"/>
                        </a:rPr>
                        <a:t>Миномет, противотанковая пушка, колья проволочных заграждений, переплеты рам в окнах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500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2217">
                <a:tc>
                  <a:txBody>
                    <a:bodyPr/>
                    <a:lstStyle/>
                    <a:p>
                      <a:pPr algn="ctr">
                        <a:spcBef>
                          <a:spcPts val="600"/>
                        </a:spcBef>
                        <a:spcAft>
                          <a:spcPts val="0"/>
                        </a:spcAft>
                        <a:tabLst>
                          <a:tab pos="2461895" algn="l"/>
                        </a:tabLst>
                      </a:pPr>
                      <a:r>
                        <a:rPr lang="ru-RU" sz="2000" b="1">
                          <a:latin typeface="Times New Roman"/>
                          <a:ea typeface="Times New Roman"/>
                        </a:rPr>
                        <a:t>Ручной пулемет, автомат, цвет и части на человеке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250-300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2217">
                <a:tc>
                  <a:txBody>
                    <a:bodyPr/>
                    <a:lstStyle/>
                    <a:p>
                      <a:pPr algn="ctr">
                        <a:spcBef>
                          <a:spcPts val="600"/>
                        </a:spcBef>
                        <a:spcAft>
                          <a:spcPts val="0"/>
                        </a:spcAft>
                        <a:tabLst>
                          <a:tab pos="2461895" algn="l"/>
                        </a:tabLst>
                      </a:pPr>
                      <a:r>
                        <a:rPr lang="ru-RU" sz="2000" b="1" dirty="0">
                          <a:latin typeface="Times New Roman"/>
                          <a:ea typeface="Times New Roman"/>
                        </a:rPr>
                        <a:t>Черепица на крышах, листья деревьев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200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2217">
                <a:tc>
                  <a:txBody>
                    <a:bodyPr/>
                    <a:lstStyle/>
                    <a:p>
                      <a:pPr algn="ctr">
                        <a:spcBef>
                          <a:spcPts val="600"/>
                        </a:spcBef>
                        <a:spcAft>
                          <a:spcPts val="0"/>
                        </a:spcAft>
                        <a:tabLst>
                          <a:tab pos="2461895" algn="l"/>
                        </a:tabLst>
                      </a:pPr>
                      <a:r>
                        <a:rPr lang="ru-RU" sz="2000" b="1" dirty="0">
                          <a:latin typeface="Times New Roman"/>
                          <a:ea typeface="Times New Roman"/>
                        </a:rPr>
                        <a:t>Частица лица и кисти рук человека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2461895" algn="l"/>
                        </a:tabLst>
                      </a:pPr>
                      <a:r>
                        <a:rPr lang="ru-RU" sz="2000" b="1" dirty="0">
                          <a:latin typeface="Times New Roman"/>
                          <a:ea typeface="Times New Roman"/>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8433" name="Rectangle 1"/>
          <p:cNvSpPr>
            <a:spLocks noChangeArrowheads="1"/>
          </p:cNvSpPr>
          <p:nvPr/>
        </p:nvSpPr>
        <p:spPr bwMode="auto">
          <a:xfrm>
            <a:off x="313508" y="1197412"/>
            <a:ext cx="11390811" cy="13542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288925" algn="just" fontAlgn="base">
              <a:spcBef>
                <a:spcPct val="0"/>
              </a:spcBef>
              <a:spcAft>
                <a:spcPct val="0"/>
              </a:spcAft>
              <a:tabLst>
                <a:tab pos="2462213" algn="l"/>
              </a:tabLst>
            </a:pPr>
            <a:r>
              <a:rPr kumimoji="0" lang="ru-RU" sz="2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Для грубой оценки расстояний можно воспользоваться при­мерными данными, приведенными в табл. № 3.</a:t>
            </a:r>
            <a:r>
              <a:rPr lang="ru-RU" sz="2000" dirty="0" smtClean="0"/>
              <a:t> </a:t>
            </a:r>
            <a:r>
              <a:rPr lang="ru-RU" sz="2000" b="1" dirty="0" smtClean="0"/>
              <a:t>Каждый может дополнить (уточнить) эту таблицу применительно к своим наблюдениям.</a:t>
            </a:r>
          </a:p>
          <a:p>
            <a:pPr marL="0" marR="0" lvl="0" indent="288925" algn="just" defTabSz="914400" rtl="0" eaLnBrk="1" fontAlgn="base" latinLnBrk="0" hangingPunct="1">
              <a:lnSpc>
                <a:spcPct val="100000"/>
              </a:lnSpc>
              <a:spcBef>
                <a:spcPct val="0"/>
              </a:spcBef>
              <a:spcAft>
                <a:spcPct val="0"/>
              </a:spcAft>
              <a:buClrTx/>
              <a:buSzTx/>
              <a:buFontTx/>
              <a:buNone/>
              <a:tabLst>
                <a:tab pos="2462213" algn="l"/>
              </a:tabLst>
            </a:pP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369680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73685"/>
            <a:ext cx="10515600" cy="1325563"/>
          </a:xfrm>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pic>
        <p:nvPicPr>
          <p:cNvPr id="8" name="Рисунок 7"/>
          <p:cNvPicPr>
            <a:picLocks noChangeAspect="1"/>
          </p:cNvPicPr>
          <p:nvPr/>
        </p:nvPicPr>
        <p:blipFill>
          <a:blip r:embed="rId5" cstate="print"/>
          <a:stretch>
            <a:fillRect/>
          </a:stretch>
        </p:blipFill>
        <p:spPr>
          <a:xfrm>
            <a:off x="1541893" y="1306755"/>
            <a:ext cx="9108213" cy="5136978"/>
          </a:xfrm>
          <a:prstGeom prst="rect">
            <a:avLst/>
          </a:prstGeom>
        </p:spPr>
      </p:pic>
    </p:spTree>
    <p:extLst>
      <p:ext uri="{BB962C8B-B14F-4D97-AF65-F5344CB8AC3E}">
        <p14:creationId xmlns:p14="http://schemas.microsoft.com/office/powerpoint/2010/main" val="32555003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47</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16385" name="Rectangle 1"/>
          <p:cNvSpPr>
            <a:spLocks noChangeArrowheads="1"/>
          </p:cNvSpPr>
          <p:nvPr/>
        </p:nvSpPr>
        <p:spPr bwMode="auto">
          <a:xfrm>
            <a:off x="470263" y="1603660"/>
            <a:ext cx="109728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Каждый может дополнить (уточнить) эту таблицу применительно к своим наблюдениям.</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Точность глазомера зависит от натренированности наблюдате­ля, величины определяемых расстояний и условий наблюдения. </a:t>
            </a: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Для дистанций до 1000 м у достаточно опытных наблюдателей ошибки обычно не превышают 10—15 % расстояния. </a:t>
            </a: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При более значительных расстояниях ошибки возрастают прямо пропорцио­нально удалению объекта и в отдельных случаях достигают 50 %.</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49072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23595"/>
          </a:xfrm>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48</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15361" name="Rectangle 1"/>
          <p:cNvSpPr>
            <a:spLocks noChangeArrowheads="1"/>
          </p:cNvSpPr>
          <p:nvPr/>
        </p:nvSpPr>
        <p:spPr bwMode="auto">
          <a:xfrm>
            <a:off x="439142" y="1411817"/>
            <a:ext cx="11093824" cy="24622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Определение расстояний по измеренным угловым размерам пред­ме</a:t>
            </a:r>
            <a:r>
              <a:rPr kumimoji="0" lang="ru-RU" sz="2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тов </a:t>
            </a: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выполняется в том случае, когда известны линейные размеры</a:t>
            </a:r>
            <a:r>
              <a:rPr kumimoji="0" lang="ru-RU" sz="2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(высота, ширина или длина) удаленного предмета, до которого определяется расстояние </a:t>
            </a:r>
            <a:r>
              <a:rPr kumimoji="0" lang="en-US" sz="2200"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a:t>
            </a:r>
            <a:r>
              <a:rPr kumimoji="0" lang="en-US"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(рис. 4). Способ сводится к измере­нию угловых размеров предмета с помощью бинокля, приборов наблюдения и прицеливания и к последующему решению зада­чи — по соотношению линейной (известной заранее) и угловой (измеренной) величин предмета определение расстояния до него.</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362" name="Рисунок 110"/>
          <p:cNvPicPr>
            <a:picLocks noChangeAspect="1" noChangeArrowheads="1"/>
          </p:cNvPicPr>
          <p:nvPr/>
        </p:nvPicPr>
        <p:blipFill>
          <a:blip r:embed="rId5" cstate="print"/>
          <a:srcRect/>
          <a:stretch>
            <a:fillRect/>
          </a:stretch>
        </p:blipFill>
        <p:spPr bwMode="auto">
          <a:xfrm>
            <a:off x="877570" y="3866606"/>
            <a:ext cx="4295670" cy="2821577"/>
          </a:xfrm>
          <a:prstGeom prst="rect">
            <a:avLst/>
          </a:prstGeom>
          <a:noFill/>
          <a:ln w="9525">
            <a:noFill/>
            <a:miter lim="800000"/>
            <a:headEnd/>
            <a:tailEnd/>
          </a:ln>
        </p:spPr>
      </p:pic>
      <p:sp>
        <p:nvSpPr>
          <p:cNvPr id="15374" name="Rectangle 14"/>
          <p:cNvSpPr>
            <a:spLocks noChangeArrowheads="1"/>
          </p:cNvSpPr>
          <p:nvPr/>
        </p:nvSpPr>
        <p:spPr bwMode="auto">
          <a:xfrm>
            <a:off x="5243201" y="3869681"/>
            <a:ext cx="6592516"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l" defTabSz="914400" rtl="0" eaLnBrk="1" fontAlgn="base" latinLnBrk="0" hangingPunct="1">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На рис. 4 показано, что дуга </a:t>
            </a:r>
            <a:r>
              <a:rPr kumimoji="0" lang="ru-RU"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А - К,</a:t>
            </a: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стягивающая угол, под которым виден наблюдаемый предмет (дерево высотой </a:t>
            </a:r>
            <a:r>
              <a:rPr kumimoji="0" lang="en-US"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h</a:t>
            </a:r>
            <a:r>
              <a:rPr kumimoji="0" lang="ru-RU"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равна </a:t>
            </a:r>
            <a:r>
              <a:rPr kumimoji="0" lang="en-US"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a:t>
            </a:r>
            <a:r>
              <a:rPr kumimoji="0" lang="ru-RU"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измеряемой в делениях угломера. Цена деления угломера равна одной тысячной доле дистанции, то есть </a:t>
            </a:r>
            <a:r>
              <a:rPr kumimoji="0" lang="en-US"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a:t>
            </a: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/1000.</a:t>
            </a:r>
            <a:endParaRPr kumimoji="0" lang="ru-RU"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Для малых углов, не превышающих 18°, можно считать длину дуги </a:t>
            </a:r>
            <a:r>
              <a:rPr kumimoji="0" lang="ru-RU"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А-К</a:t>
            </a: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и соответствующую ей высоту </a:t>
            </a:r>
            <a:r>
              <a:rPr kumimoji="0" lang="en-US"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h</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равными между собой, тогда получим, что</a:t>
            </a:r>
            <a:r>
              <a:rPr kumimoji="0" lang="ru-RU"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ru-RU"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373"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266177" y="5795682"/>
            <a:ext cx="1568282" cy="552497"/>
          </a:xfrm>
          <a:prstGeom prst="rect">
            <a:avLst/>
          </a:prstGeom>
          <a:noFill/>
        </p:spPr>
      </p:pic>
      <p:sp>
        <p:nvSpPr>
          <p:cNvPr id="15375" name="Rectangle 15"/>
          <p:cNvSpPr>
            <a:spLocks noChangeArrowheads="1"/>
          </p:cNvSpPr>
          <p:nvPr/>
        </p:nvSpPr>
        <p:spPr bwMode="auto">
          <a:xfrm>
            <a:off x="0" y="9429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35669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a:t>
            </a:r>
            <a:r>
              <a:rPr lang="ru-RU" dirty="0" smtClean="0">
                <a:latin typeface="Times New Roman" panose="02020603050405020304" pitchFamily="18" charset="0"/>
                <a:cs typeface="Times New Roman" panose="02020603050405020304" pitchFamily="18" charset="0"/>
              </a:rPr>
              <a:t>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49</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sp>
        <p:nvSpPr>
          <p:cNvPr id="14338" name="Rectangle 2"/>
          <p:cNvSpPr>
            <a:spLocks noChangeArrowheads="1"/>
          </p:cNvSpPr>
          <p:nvPr/>
        </p:nvSpPr>
        <p:spPr bwMode="auto">
          <a:xfrm>
            <a:off x="376517" y="1345631"/>
            <a:ext cx="11161059"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Эта пропорция называется формулой тысячных. Решая про­порцию относительно </a:t>
            </a:r>
            <a:r>
              <a:rPr kumimoji="0" lang="en-US" sz="2400"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получим формулу тысячных для определения расстояний до объекта (цели):</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4337"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90365" y="2138082"/>
            <a:ext cx="2030506" cy="934011"/>
          </a:xfrm>
          <a:prstGeom prst="rect">
            <a:avLst/>
          </a:prstGeom>
          <a:noFill/>
        </p:spPr>
      </p:pic>
      <p:sp>
        <p:nvSpPr>
          <p:cNvPr id="14339" name="Rectangle 3"/>
          <p:cNvSpPr>
            <a:spLocks noChangeArrowheads="1"/>
          </p:cNvSpPr>
          <p:nvPr/>
        </p:nvSpPr>
        <p:spPr bwMode="auto">
          <a:xfrm>
            <a:off x="313508" y="3194690"/>
            <a:ext cx="11469189"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Эта формула дает достаточно точные результаты вычислений, если величина угла </a:t>
            </a:r>
            <a:r>
              <a:rPr kumimoji="0" lang="en-US" sz="2400"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не превышает 300 тысячных (18°).</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Наиболее точное определение расстояний таким способом до­стигается, если угловые измерения производят с помощью измерительных приборов (бинокля, стереотрубы и т. п.). При измере­ниях же углов подручными предметами этот способ по точности аналогичен глазомерному способу.</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29391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49491"/>
            <a:ext cx="10515600" cy="1641198"/>
          </a:xfrm>
        </p:spPr>
        <p:txBody>
          <a:bodyPr>
            <a:normAutofit/>
          </a:bodyPr>
          <a:lstStyle/>
          <a:p>
            <a:pPr lvl="0" algn="ctr">
              <a:lnSpc>
                <a:spcPct val="100000"/>
              </a:lnSpc>
              <a:spcBef>
                <a:spcPts val="0"/>
              </a:spcBef>
            </a:pPr>
            <a:r>
              <a:rPr lang="ru-RU" sz="7200" b="1" dirty="0">
                <a:solidFill>
                  <a:srgbClr val="FF0000"/>
                </a:solidFill>
                <a:latin typeface="Times New Roman" panose="02020603050405020304" pitchFamily="18" charset="0"/>
                <a:ea typeface="+mn-ea"/>
                <a:cs typeface="Times New Roman" panose="02020603050405020304" pitchFamily="18" charset="0"/>
              </a:rPr>
              <a:t>Военная топография</a:t>
            </a:r>
          </a:p>
        </p:txBody>
      </p:sp>
      <p:cxnSp>
        <p:nvCxnSpPr>
          <p:cNvPr id="4" name="Прямая соединительная линия 3"/>
          <p:cNvCxnSpPr/>
          <p:nvPr/>
        </p:nvCxnSpPr>
        <p:spPr>
          <a:xfrm>
            <a:off x="0" y="1205718"/>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tx1"/>
                </a:solidFill>
              </a:rPr>
              <a:t>5</a:t>
            </a:r>
          </a:p>
        </p:txBody>
      </p:sp>
      <p:sp>
        <p:nvSpPr>
          <p:cNvPr id="12" name="Прямоугольник 11"/>
          <p:cNvSpPr/>
          <p:nvPr/>
        </p:nvSpPr>
        <p:spPr>
          <a:xfrm>
            <a:off x="3399386" y="2249481"/>
            <a:ext cx="5486400" cy="2959785"/>
          </a:xfrm>
          <a:prstGeom prst="rect">
            <a:avLst/>
          </a:prstGeom>
        </p:spPr>
        <p:txBody>
          <a:bodyPr wrap="square">
            <a:spAutoFit/>
          </a:bodyPr>
          <a:lstStyle/>
          <a:p>
            <a:pPr lvl="0" algn="ctr">
              <a:spcBef>
                <a:spcPts val="1100"/>
              </a:spcBef>
              <a:spcAft>
                <a:spcPts val="0"/>
              </a:spcAft>
              <a:tabLst>
                <a:tab pos="457200" algn="l"/>
              </a:tabLst>
            </a:pPr>
            <a:endParaRPr lang="ru-RU" sz="2800" dirty="0" smtClean="0">
              <a:latin typeface="Times New Roman" panose="02020603050405020304" pitchFamily="18" charset="0"/>
              <a:ea typeface="Times New Roman" panose="02020603050405020304" pitchFamily="18" charset="0"/>
            </a:endParaRPr>
          </a:p>
          <a:p>
            <a:pPr lvl="0" algn="ctr">
              <a:spcBef>
                <a:spcPts val="1100"/>
              </a:spcBef>
              <a:spcAft>
                <a:spcPts val="0"/>
              </a:spcAft>
              <a:tabLst>
                <a:tab pos="457200" algn="l"/>
              </a:tabLst>
            </a:pPr>
            <a:endParaRPr lang="ru-RU" sz="2800" dirty="0">
              <a:latin typeface="Times New Roman" panose="02020603050405020304" pitchFamily="18" charset="0"/>
              <a:ea typeface="Times New Roman" panose="02020603050405020304" pitchFamily="18" charset="0"/>
            </a:endParaRPr>
          </a:p>
          <a:p>
            <a:pPr lvl="0" algn="ctr">
              <a:spcBef>
                <a:spcPts val="1100"/>
              </a:spcBef>
              <a:spcAft>
                <a:spcPts val="0"/>
              </a:spcAft>
              <a:tabLst>
                <a:tab pos="457200" algn="l"/>
              </a:tabLst>
            </a:pPr>
            <a:r>
              <a:rPr lang="ru-RU" sz="2800" b="1" dirty="0" smtClean="0">
                <a:latin typeface="Times New Roman" panose="02020603050405020304" pitchFamily="18" charset="0"/>
                <a:ea typeface="Times New Roman" panose="02020603050405020304" pitchFamily="18" charset="0"/>
              </a:rPr>
              <a:t>Литература:</a:t>
            </a:r>
          </a:p>
          <a:p>
            <a:pPr>
              <a:spcAft>
                <a:spcPts val="0"/>
              </a:spcAft>
            </a:pPr>
            <a:r>
              <a:rPr lang="ru-RU" sz="2800" b="1" dirty="0">
                <a:latin typeface="Times New Roman" panose="02020603050405020304" pitchFamily="18" charset="0"/>
                <a:ea typeface="Times New Roman" panose="02020603050405020304" pitchFamily="18" charset="0"/>
              </a:rPr>
              <a:t>Учебник «Военная топография» ВИ-2008. / № 4-стр.74-86. / № 6-стр.100-117. / № 8-стр.144-150</a:t>
            </a:r>
            <a:r>
              <a:rPr lang="ru-RU" sz="2800"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pic>
        <p:nvPicPr>
          <p:cNvPr id="13" name="Рисунок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236" y="1425388"/>
            <a:ext cx="3236506" cy="2058158"/>
          </a:xfrm>
          <a:prstGeom prst="rect">
            <a:avLst/>
          </a:prstGeom>
        </p:spPr>
      </p:pic>
      <p:pic>
        <p:nvPicPr>
          <p:cNvPr id="14" name="Рисунок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49048" y="1461865"/>
            <a:ext cx="3556969" cy="2021681"/>
          </a:xfrm>
          <a:prstGeom prst="rect">
            <a:avLst/>
          </a:prstGeom>
        </p:spPr>
      </p:pic>
    </p:spTree>
    <p:extLst>
      <p:ext uri="{BB962C8B-B14F-4D97-AF65-F5344CB8AC3E}">
        <p14:creationId xmlns:p14="http://schemas.microsoft.com/office/powerpoint/2010/main" val="32888612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50</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0" y="1395111"/>
            <a:ext cx="12192000"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88925" algn="just" fontAlgn="base">
              <a:spcBef>
                <a:spcPct val="0"/>
              </a:spcBef>
              <a:spcAft>
                <a:spcPct val="0"/>
              </a:spcAft>
              <a:tabLst>
                <a:tab pos="311150" algn="l"/>
              </a:tabLst>
            </a:pPr>
            <a:r>
              <a:rPr lang="ru-RU" sz="2100" b="1" dirty="0" smtClean="0">
                <a:solidFill>
                  <a:srgbClr val="000000"/>
                </a:solidFill>
                <a:latin typeface="Arial" pitchFamily="34" charset="0"/>
                <a:ea typeface="Times New Roman" pitchFamily="18" charset="0"/>
                <a:cs typeface="Arial" pitchFamily="34" charset="0"/>
              </a:rPr>
              <a:t>Измерение расстояний шагами </a:t>
            </a:r>
            <a:r>
              <a:rPr lang="ru-RU" sz="2100" dirty="0" smtClean="0">
                <a:solidFill>
                  <a:srgbClr val="000000"/>
                </a:solidFill>
                <a:latin typeface="Arial" pitchFamily="34" charset="0"/>
                <a:ea typeface="Times New Roman" pitchFamily="18" charset="0"/>
                <a:cs typeface="Arial" pitchFamily="34" charset="0"/>
              </a:rPr>
              <a:t>в боевой обстановке использует­ся главным образом при составлении графических документов (схем, карточек), а также для контрольных промеров, выполняе­мых в учебных целях.</a:t>
            </a:r>
            <a:endParaRPr lang="ru-RU" sz="2100" dirty="0" smtClean="0">
              <a:solidFill>
                <a:schemeClr val="tx1"/>
              </a:solidFill>
              <a:latin typeface="Arial" pitchFamily="34" charset="0"/>
              <a:cs typeface="Arial" pitchFamily="34" charset="0"/>
            </a:endParaRPr>
          </a:p>
          <a:p>
            <a:pPr lvl="0" indent="288925" algn="just" eaLnBrk="0" fontAlgn="base" hangingPunct="0">
              <a:spcBef>
                <a:spcPct val="0"/>
              </a:spcBef>
              <a:spcAft>
                <a:spcPct val="0"/>
              </a:spcAft>
              <a:tabLst>
                <a:tab pos="311150" algn="l"/>
              </a:tabLst>
            </a:pPr>
            <a:r>
              <a:rPr lang="ru-RU" sz="2100" b="1" dirty="0" smtClean="0">
                <a:solidFill>
                  <a:srgbClr val="000000"/>
                </a:solidFill>
                <a:latin typeface="Arial" pitchFamily="34" charset="0"/>
                <a:ea typeface="Times New Roman" pitchFamily="18" charset="0"/>
                <a:cs typeface="Arial" pitchFamily="34" charset="0"/>
              </a:rPr>
              <a:t>При измерении расстояний </a:t>
            </a:r>
            <a:r>
              <a:rPr lang="ru-RU" sz="2100" dirty="0" smtClean="0">
                <a:solidFill>
                  <a:srgbClr val="000000"/>
                </a:solidFill>
                <a:latin typeface="Arial" pitchFamily="34" charset="0"/>
                <a:ea typeface="Times New Roman" pitchFamily="18" charset="0"/>
                <a:cs typeface="Arial" pitchFamily="34" charset="0"/>
              </a:rPr>
              <a:t>шаги считаются парами (</a:t>
            </a:r>
            <a:r>
              <a:rPr lang="ru-RU" sz="2100" b="1" dirty="0" smtClean="0">
                <a:solidFill>
                  <a:srgbClr val="000000"/>
                </a:solidFill>
                <a:latin typeface="Arial" pitchFamily="34" charset="0"/>
                <a:ea typeface="Times New Roman" pitchFamily="18" charset="0"/>
                <a:cs typeface="Arial" pitchFamily="34" charset="0"/>
              </a:rPr>
              <a:t>обычно под левую ногу</a:t>
            </a:r>
            <a:r>
              <a:rPr lang="ru-RU" sz="2100" dirty="0" smtClean="0">
                <a:solidFill>
                  <a:srgbClr val="000000"/>
                </a:solidFill>
                <a:latin typeface="Arial" pitchFamily="34" charset="0"/>
                <a:ea typeface="Times New Roman" pitchFamily="18" charset="0"/>
                <a:cs typeface="Arial" pitchFamily="34" charset="0"/>
              </a:rPr>
              <a:t>). После каждой сотни пар шагов счет начинается снова. Чтобы не сбиться, полезно каждую пройденную сотню пар отмечать на бумаге или загибать последовательно пальцы руки.</a:t>
            </a:r>
            <a:endParaRPr lang="ru-RU" sz="2100" dirty="0" smtClean="0">
              <a:solidFill>
                <a:schemeClr val="tx1"/>
              </a:solidFill>
              <a:latin typeface="Arial" pitchFamily="34" charset="0"/>
              <a:cs typeface="Arial" pitchFamily="34" charset="0"/>
            </a:endParaRPr>
          </a:p>
          <a:p>
            <a:pPr lvl="0" indent="288925" algn="just" eaLnBrk="0" fontAlgn="base" hangingPunct="0">
              <a:spcBef>
                <a:spcPct val="0"/>
              </a:spcBef>
              <a:spcAft>
                <a:spcPct val="0"/>
              </a:spcAft>
              <a:tabLst>
                <a:tab pos="311150" algn="l"/>
              </a:tabLst>
            </a:pPr>
            <a:r>
              <a:rPr lang="ru-RU" sz="2100" b="1" dirty="0" smtClean="0">
                <a:solidFill>
                  <a:srgbClr val="000000"/>
                </a:solidFill>
                <a:latin typeface="Arial" pitchFamily="34" charset="0"/>
                <a:ea typeface="Times New Roman" pitchFamily="18" charset="0"/>
                <a:cs typeface="Arial" pitchFamily="34" charset="0"/>
              </a:rPr>
              <a:t>Принимая среднюю длину шага за 0,75 м, а пару шагов за 1,6 м, </a:t>
            </a:r>
            <a:r>
              <a:rPr lang="ru-RU" sz="2100" dirty="0" smtClean="0">
                <a:solidFill>
                  <a:srgbClr val="000000"/>
                </a:solidFill>
                <a:latin typeface="Arial" pitchFamily="34" charset="0"/>
                <a:ea typeface="Times New Roman" pitchFamily="18" charset="0"/>
                <a:cs typeface="Arial" pitchFamily="34" charset="0"/>
              </a:rPr>
              <a:t>можно приближенно считать, что расстояние в метрах равно числу пар шагов, увеличенному </a:t>
            </a:r>
            <a:r>
              <a:rPr lang="ru-RU" sz="2100" b="1" dirty="0" smtClean="0">
                <a:solidFill>
                  <a:srgbClr val="000000"/>
                </a:solidFill>
                <a:latin typeface="Arial" pitchFamily="34" charset="0"/>
                <a:ea typeface="Times New Roman" pitchFamily="18" charset="0"/>
                <a:cs typeface="Arial" pitchFamily="34" charset="0"/>
              </a:rPr>
              <a:t>в 1,5 раз</a:t>
            </a:r>
            <a:r>
              <a:rPr lang="ru-RU" sz="2100" dirty="0" smtClean="0">
                <a:solidFill>
                  <a:srgbClr val="000000"/>
                </a:solidFill>
                <a:latin typeface="Arial" pitchFamily="34" charset="0"/>
                <a:ea typeface="Times New Roman" pitchFamily="18" charset="0"/>
                <a:cs typeface="Arial" pitchFamily="34" charset="0"/>
              </a:rPr>
              <a:t>а.</a:t>
            </a:r>
            <a:endParaRPr lang="ru-RU" sz="2100" dirty="0" smtClean="0">
              <a:solidFill>
                <a:schemeClr val="tx1"/>
              </a:solidFill>
              <a:latin typeface="Arial" pitchFamily="34" charset="0"/>
              <a:cs typeface="Arial" pitchFamily="34" charset="0"/>
            </a:endParaRPr>
          </a:p>
          <a:p>
            <a:pPr lvl="0" indent="288925" algn="just" eaLnBrk="0" fontAlgn="base" hangingPunct="0">
              <a:spcBef>
                <a:spcPct val="0"/>
              </a:spcBef>
              <a:spcAft>
                <a:spcPct val="0"/>
              </a:spcAft>
              <a:tabLst>
                <a:tab pos="311150" algn="l"/>
              </a:tabLst>
            </a:pPr>
            <a:r>
              <a:rPr lang="ru-RU" sz="2100" b="1" dirty="0" smtClean="0">
                <a:solidFill>
                  <a:srgbClr val="000000"/>
                </a:solidFill>
                <a:latin typeface="Arial" pitchFamily="34" charset="0"/>
                <a:ea typeface="Times New Roman" pitchFamily="18" charset="0"/>
                <a:cs typeface="Arial" pitchFamily="34" charset="0"/>
              </a:rPr>
              <a:t>Чтобы повысить точность измерения расстояний шагами, не­обходимо:</a:t>
            </a:r>
            <a:endParaRPr lang="ru-RU" sz="2100" b="1" dirty="0" smtClean="0">
              <a:solidFill>
                <a:schemeClr val="tx1"/>
              </a:solidFill>
              <a:latin typeface="Arial" pitchFamily="34" charset="0"/>
              <a:cs typeface="Arial" pitchFamily="34" charset="0"/>
            </a:endParaRPr>
          </a:p>
          <a:p>
            <a:pPr lvl="0" indent="288925" algn="just" eaLnBrk="0" fontAlgn="base" hangingPunct="0">
              <a:spcBef>
                <a:spcPct val="0"/>
              </a:spcBef>
              <a:spcAft>
                <a:spcPct val="0"/>
              </a:spcAft>
              <a:buFontTx/>
              <a:buChar char="•"/>
              <a:tabLst>
                <a:tab pos="311150" algn="l"/>
              </a:tabLst>
            </a:pPr>
            <a:r>
              <a:rPr lang="ru-RU" sz="2100" dirty="0" smtClean="0">
                <a:solidFill>
                  <a:srgbClr val="000000"/>
                </a:solidFill>
                <a:latin typeface="Arial" pitchFamily="34" charset="0"/>
                <a:ea typeface="Times New Roman" pitchFamily="18" charset="0"/>
                <a:cs typeface="Arial" pitchFamily="34" charset="0"/>
              </a:rPr>
              <a:t>натренироваться в ходьбе ровным шагом, особенно в небла­гоприятных условиях (на подъемах, спусках, при движении по кочковатому лугу и т. п.);</a:t>
            </a:r>
            <a:endParaRPr lang="ru-RU" sz="2100" dirty="0" smtClean="0">
              <a:solidFill>
                <a:schemeClr val="tx1"/>
              </a:solidFill>
              <a:latin typeface="Arial" pitchFamily="34" charset="0"/>
              <a:cs typeface="Arial" pitchFamily="34" charset="0"/>
            </a:endParaRPr>
          </a:p>
          <a:p>
            <a:pPr lvl="0" indent="288925" algn="just" eaLnBrk="0" fontAlgn="base" hangingPunct="0">
              <a:spcBef>
                <a:spcPct val="0"/>
              </a:spcBef>
              <a:spcAft>
                <a:spcPct val="0"/>
              </a:spcAft>
              <a:buFontTx/>
              <a:buChar char="•"/>
              <a:tabLst>
                <a:tab pos="311150" algn="l"/>
              </a:tabLst>
            </a:pPr>
            <a:r>
              <a:rPr lang="ru-RU" sz="2100" dirty="0" smtClean="0">
                <a:solidFill>
                  <a:srgbClr val="000000"/>
                </a:solidFill>
                <a:latin typeface="Arial" pitchFamily="34" charset="0"/>
                <a:ea typeface="Times New Roman" pitchFamily="18" charset="0"/>
                <a:cs typeface="Arial" pitchFamily="34" charset="0"/>
              </a:rPr>
              <a:t>знать действительную длину своего шага в метрах (она опре­деляется из промера шагами линии, длина которой известна зара­нее и составляет не менее 200—300 м).</a:t>
            </a:r>
            <a:endParaRPr lang="ru-RU" sz="2100" dirty="0" smtClean="0">
              <a:solidFill>
                <a:schemeClr val="tx1"/>
              </a:solidFill>
              <a:latin typeface="Arial" pitchFamily="34" charset="0"/>
              <a:cs typeface="Arial" pitchFamily="34" charset="0"/>
            </a:endParaRPr>
          </a:p>
          <a:p>
            <a:pPr lvl="0" indent="288925" algn="just" eaLnBrk="0" fontAlgn="base" hangingPunct="0">
              <a:spcBef>
                <a:spcPct val="0"/>
              </a:spcBef>
              <a:spcAft>
                <a:spcPct val="0"/>
              </a:spcAft>
              <a:tabLst>
                <a:tab pos="311150" algn="l"/>
              </a:tabLst>
            </a:pPr>
            <a:r>
              <a:rPr lang="ru-RU" sz="2100" dirty="0" smtClean="0">
                <a:solidFill>
                  <a:srgbClr val="000000"/>
                </a:solidFill>
                <a:latin typeface="Arial" pitchFamily="34" charset="0"/>
                <a:ea typeface="Times New Roman" pitchFamily="18" charset="0"/>
                <a:cs typeface="Arial" pitchFamily="34" charset="0"/>
              </a:rPr>
              <a:t>Ошибки определения расстояний шагами при ровном, хорошо выверенном шаге в среднем достигают 2—4 % от измеренного расстояния.</a:t>
            </a:r>
            <a:endParaRPr lang="ru-RU" sz="2100" dirty="0" smtClean="0">
              <a:solidFill>
                <a:schemeClr val="tx1"/>
              </a:solidFill>
              <a:latin typeface="Arial" pitchFamily="34" charset="0"/>
              <a:cs typeface="Arial" pitchFamily="34" charset="0"/>
            </a:endParaRPr>
          </a:p>
          <a:p>
            <a:pPr lvl="0" eaLnBrk="0" fontAlgn="base" hangingPunct="0">
              <a:spcBef>
                <a:spcPct val="0"/>
              </a:spcBef>
              <a:spcAft>
                <a:spcPct val="0"/>
              </a:spcAft>
              <a:defRPr/>
            </a:pPr>
            <a:endParaRPr lang="ru-RU" dirty="0">
              <a:solidFill>
                <a:srgbClr val="000000"/>
              </a:solidFill>
              <a:latin typeface="Arial"/>
            </a:endParaRPr>
          </a:p>
        </p:txBody>
      </p:sp>
    </p:spTree>
    <p:extLst>
      <p:ext uri="{BB962C8B-B14F-4D97-AF65-F5344CB8AC3E}">
        <p14:creationId xmlns:p14="http://schemas.microsoft.com/office/powerpoint/2010/main" val="39043560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51</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endParaRPr lang="ru-RU" dirty="0">
              <a:solidFill>
                <a:srgbClr val="000000"/>
              </a:solidFill>
              <a:latin typeface="Arial"/>
            </a:endParaRPr>
          </a:p>
        </p:txBody>
      </p:sp>
      <p:sp>
        <p:nvSpPr>
          <p:cNvPr id="11267" name="Rectangle 3"/>
          <p:cNvSpPr>
            <a:spLocks noChangeArrowheads="1"/>
          </p:cNvSpPr>
          <p:nvPr/>
        </p:nvSpPr>
        <p:spPr bwMode="auto">
          <a:xfrm>
            <a:off x="416859" y="1647344"/>
            <a:ext cx="11013141" cy="41549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Определение расстояний по спидометру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выполняют при движе­нии на автомобиле (танке, БМП, БТР) для контроля правильно­сти выдерживания выбранного (назначенного) маршрута движе­ния по его участкам.</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Ошибка в показаниях спидометра при движении по шоссе </a:t>
            </a:r>
            <a:r>
              <a:rPr kumimoji="0" lang="ru-RU" sz="2400" b="0" i="0" u="none" strike="noStrike" cap="none" normalizeH="0" baseline="0" dirty="0" smtClean="0">
                <a:ln>
                  <a:noFill/>
                </a:ln>
                <a:solidFill>
                  <a:srgbClr val="000000"/>
                </a:solidFill>
                <a:effectLst/>
                <a:latin typeface="Arial" pitchFamily="34" charset="0"/>
                <a:ea typeface="Lucida Sans Unicode" pitchFamily="34" charset="0"/>
                <a:cs typeface="Arial" pitchFamily="34" charset="0"/>
              </a:rPr>
              <a:t>или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твердому грунту обычно не превышает 3—5 % от пройденного пути (источниками ошибок являются отклонение давления в шинах от нормы, износ протектора и пробуксовка колес). </a:t>
            </a: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При </a:t>
            </a:r>
            <a:r>
              <a:rPr kumimoji="0" lang="ru-RU" sz="2400" b="0" i="0" u="none" strike="noStrike" cap="none" normalizeH="0" baseline="0" dirty="0" smtClean="0">
                <a:ln>
                  <a:noFill/>
                </a:ln>
                <a:solidFill>
                  <a:srgbClr val="000000"/>
                </a:solidFill>
                <a:effectLst/>
                <a:latin typeface="Arial" pitchFamily="34" charset="0"/>
                <a:ea typeface="Lucida Sans Unicode" pitchFamily="34" charset="0"/>
                <a:cs typeface="Arial" pitchFamily="34" charset="0"/>
              </a:rPr>
              <a:t>дви</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жении по вязкому грунту, снежной целине, вспаханному полю </a:t>
            </a:r>
            <a:r>
              <a:rPr kumimoji="0" lang="ru-RU" sz="2400" b="0" i="0" u="none" strike="noStrike" cap="none" normalizeH="0" baseline="0" dirty="0" smtClean="0">
                <a:ln>
                  <a:noFill/>
                </a:ln>
                <a:solidFill>
                  <a:srgbClr val="000000"/>
                </a:solidFill>
                <a:effectLst/>
                <a:latin typeface="Arial" pitchFamily="34" charset="0"/>
                <a:ea typeface="Lucida Sans Unicode" pitchFamily="34" charset="0"/>
                <a:cs typeface="Arial" pitchFamily="34" charset="0"/>
              </a:rPr>
              <a:t>и в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других неблагоприятных условиях ошибка может составить </a:t>
            </a:r>
            <a:r>
              <a:rPr kumimoji="0" lang="ru-RU" sz="2400" b="0" i="0" u="none" strike="noStrike" cap="none" normalizeH="0" baseline="0" dirty="0" smtClean="0">
                <a:ln>
                  <a:noFill/>
                </a:ln>
                <a:solidFill>
                  <a:srgbClr val="000000"/>
                </a:solidFill>
                <a:effectLst/>
                <a:latin typeface="Arial" pitchFamily="34" charset="0"/>
                <a:ea typeface="Lucida Sans Unicode" pitchFamily="34" charset="0"/>
                <a:cs typeface="Arial" pitchFamily="34" charset="0"/>
              </a:rPr>
              <a:t>до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10 %, а на труднопроходимых участках и больше.</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616141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52</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endParaRPr lang="ru-RU" dirty="0">
              <a:solidFill>
                <a:srgbClr val="000000"/>
              </a:solidFill>
              <a:latin typeface="Arial"/>
            </a:endParaRPr>
          </a:p>
        </p:txBody>
      </p:sp>
      <p:sp>
        <p:nvSpPr>
          <p:cNvPr id="10242" name="Rectangle 2"/>
          <p:cNvSpPr>
            <a:spLocks noChangeArrowheads="1"/>
          </p:cNvSpPr>
          <p:nvPr/>
        </p:nvSpPr>
        <p:spPr bwMode="auto">
          <a:xfrm>
            <a:off x="592439" y="1518313"/>
            <a:ext cx="10959353" cy="40626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Определение расстояний по звуку и вспышке выстрела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позволяет быстро определять расстояния до стреляющих орудий, минометов и других целей, обнаруживающих себя в момент выстрела или взрыва вспышкой и образованием дымовых колец.</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Для приближенного определения расстояний можно считать, что скорость распространения звука в воздухе примерно равна 330 м/с, то есть округленно 1 км в 3 с. Свет распространяется поч­ти мгновенно. Таким образом, отсчитав по секундной стрелке ча­сов время / в секундах от момента вспышки до момента слухового восприятия звука выстрела или взрыва, расстояние </a:t>
            </a:r>
            <a:r>
              <a:rPr kumimoji="0" lang="en-US" sz="2400" b="0" i="1"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в километ­рах до цели получим по формуле.</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41"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68726" y="5258953"/>
            <a:ext cx="1942908" cy="1233287"/>
          </a:xfrm>
          <a:prstGeom prst="rect">
            <a:avLst/>
          </a:prstGeom>
          <a:noFill/>
        </p:spPr>
      </p:pic>
      <p:sp>
        <p:nvSpPr>
          <p:cNvPr id="10243" name="Rectangle 3"/>
          <p:cNvSpPr>
            <a:spLocks noChangeArrowheads="1"/>
          </p:cNvSpPr>
          <p:nvPr/>
        </p:nvSpPr>
        <p:spPr bwMode="auto">
          <a:xfrm>
            <a:off x="0" y="9144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61757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901972"/>
          </a:xfrm>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53</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endParaRPr lang="ru-RU" dirty="0">
              <a:solidFill>
                <a:srgbClr val="000000"/>
              </a:solidFill>
              <a:latin typeface="Arial"/>
            </a:endParaRPr>
          </a:p>
        </p:txBody>
      </p:sp>
      <p:sp>
        <p:nvSpPr>
          <p:cNvPr id="9217" name="Rectangle 1"/>
          <p:cNvSpPr>
            <a:spLocks noChangeArrowheads="1"/>
          </p:cNvSpPr>
          <p:nvPr/>
        </p:nvSpPr>
        <p:spPr bwMode="auto">
          <a:xfrm>
            <a:off x="541724" y="1542728"/>
            <a:ext cx="10851776"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При отсутствии часов </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отсчитывать секунды можно считая про себя двузначные числа, начиная с момента вспышки выстрела, например: двадцать один, двадцать два и т. д. Отсчет каждого из этих чисел занимает примерно секунду. Навыки такого счета, соразмерного ходу секундной стрелки, довольно быстро приобретаются уже после двух-трех тренировок в отсчете секунд с проверкой быстроты счета по часам или секундомеру.</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При более точных определениях </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расстояний время отсчитывается по секундомеру с точностью до 0,1 с, отсчет / производится по трем-четырем выстрелам, и для вычисления расстояния берется среднее значение из всех приемов; берутся более точные данные о скорости распространения звука: летом — 340 м/с, зимой — 320 м/с и при температуре воздуха, близкой к 0° — 330 м/с.</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31877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defRPr/>
            </a:pPr>
            <a:endParaRPr lang="ru-RU" dirty="0">
              <a:solidFill>
                <a:srgbClr val="000000"/>
              </a:solidFill>
              <a:latin typeface="Arial"/>
            </a:endParaRPr>
          </a:p>
        </p:txBody>
      </p:sp>
      <p:pic>
        <p:nvPicPr>
          <p:cNvPr id="8193" name="Рисунок 21" descr="http://miltop.narod.ru/Direction/Image/img001.gif"/>
          <p:cNvPicPr>
            <a:picLocks noChangeAspect="1" noChangeArrowheads="1"/>
          </p:cNvPicPr>
          <p:nvPr/>
        </p:nvPicPr>
        <p:blipFill>
          <a:blip r:embed="rId5" cstate="print"/>
          <a:srcRect/>
          <a:stretch>
            <a:fillRect/>
          </a:stretch>
        </p:blipFill>
        <p:spPr bwMode="auto">
          <a:xfrm>
            <a:off x="336037" y="1440371"/>
            <a:ext cx="4323806" cy="4741817"/>
          </a:xfrm>
          <a:prstGeom prst="rect">
            <a:avLst/>
          </a:prstGeom>
          <a:noFill/>
          <a:ln w="9525">
            <a:noFill/>
            <a:miter lim="800000"/>
            <a:headEnd/>
            <a:tailEnd/>
          </a:ln>
        </p:spPr>
      </p:pic>
      <p:sp>
        <p:nvSpPr>
          <p:cNvPr id="8194" name="Rectangle 2"/>
          <p:cNvSpPr>
            <a:spLocks noChangeArrowheads="1"/>
          </p:cNvSpPr>
          <p:nvPr/>
        </p:nvSpPr>
        <p:spPr bwMode="auto">
          <a:xfrm>
            <a:off x="564776" y="6230531"/>
            <a:ext cx="3765177"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Рис.5 Магнитный азимут </a:t>
            </a:r>
            <a:r>
              <a:rPr kumimoji="0" lang="ru-RU" sz="1400" b="1"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Am</a:t>
            </a:r>
            <a:endParaRPr kumimoji="0" lang="ru-RU"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8195" name="Rectangle 3"/>
          <p:cNvSpPr>
            <a:spLocks noChangeArrowheads="1"/>
          </p:cNvSpPr>
          <p:nvPr/>
        </p:nvSpPr>
        <p:spPr bwMode="auto">
          <a:xfrm>
            <a:off x="4827496" y="1395008"/>
            <a:ext cx="6844552" cy="51706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2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Магнитным азимутом</a:t>
            </a: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ru-RU" sz="22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Am</a:t>
            </a: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направления называется горизонтальный угол, измеряемый по ходу часовой стрелки (от 0 до 360 градусов) от северного направления магнитного меридиана до определяемого направления. Магнитные азимуты определяются на местности с помощью угломерных приборов, у которых имеется магнитная стрелка (компасов и буссолей). Использование этого простого способа ориентирования направлений невозможно в районах магнитных аномалий и магнитных полюсов. </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На карте магнитный азимут можно измерить теми же способами, что и дирекционный угол (смотри раздел "дирекционный угол").</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29229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2769325"/>
            <a:ext cx="11644807" cy="1763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endParaRPr lang="ru-RU" dirty="0">
              <a:solidFill>
                <a:srgbClr val="000000"/>
              </a:solidFill>
              <a:latin typeface="Arial"/>
            </a:endParaRPr>
          </a:p>
        </p:txBody>
      </p:sp>
      <p:sp>
        <p:nvSpPr>
          <p:cNvPr id="7169" name="Rectangle 1"/>
          <p:cNvSpPr>
            <a:spLocks noChangeArrowheads="1"/>
          </p:cNvSpPr>
          <p:nvPr/>
        </p:nvSpPr>
        <p:spPr bwMode="auto">
          <a:xfrm>
            <a:off x="666206" y="2873279"/>
            <a:ext cx="10623176"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bmk="">
                <a:ln>
                  <a:noFill/>
                </a:ln>
                <a:solidFill>
                  <a:schemeClr val="tx1"/>
                </a:solidFill>
                <a:effectLst/>
                <a:latin typeface="Arial" pitchFamily="34" charset="0"/>
                <a:ea typeface="Times New Roman" pitchFamily="18" charset="0"/>
                <a:cs typeface="Arial" pitchFamily="34" charset="0"/>
              </a:rPr>
              <a:t> </a:t>
            </a:r>
            <a:r>
              <a:rPr kumimoji="0" lang="ru-RU" sz="2800" b="1" i="0" u="none" strike="noStrike" cap="none" normalizeH="0" baseline="0" dirty="0" smtClean="0" bmk="">
                <a:ln>
                  <a:noFill/>
                </a:ln>
                <a:solidFill>
                  <a:schemeClr val="tx1"/>
                </a:solidFill>
                <a:effectLst/>
                <a:latin typeface="Arial" pitchFamily="34" charset="0"/>
                <a:ea typeface="Times New Roman" pitchFamily="18" charset="0"/>
                <a:cs typeface="Arial" pitchFamily="34" charset="0"/>
              </a:rPr>
              <a:t>Выбор ориентиров и целеуказание на местности днём и ночью. Способы целеуказания на местности. Определение сторон горизонта различными способами.</a:t>
            </a:r>
            <a:endParaRPr kumimoji="0" lang="ru-RU"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Скругленный прямоугольник 8"/>
          <p:cNvSpPr/>
          <p:nvPr/>
        </p:nvSpPr>
        <p:spPr>
          <a:xfrm>
            <a:off x="1293222" y="1438449"/>
            <a:ext cx="8921932" cy="834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r>
              <a:rPr lang="ru-RU" sz="3200" dirty="0" smtClean="0">
                <a:solidFill>
                  <a:srgbClr val="000000"/>
                </a:solidFill>
                <a:latin typeface="Arial"/>
              </a:rPr>
              <a:t>3. Учебный вопрос</a:t>
            </a:r>
            <a:endParaRPr lang="ru-RU" sz="3200" dirty="0">
              <a:solidFill>
                <a:srgbClr val="000000"/>
              </a:solidFill>
              <a:latin typeface="Arial"/>
            </a:endParaRPr>
          </a:p>
        </p:txBody>
      </p:sp>
    </p:spTree>
    <p:extLst>
      <p:ext uri="{BB962C8B-B14F-4D97-AF65-F5344CB8AC3E}">
        <p14:creationId xmlns:p14="http://schemas.microsoft.com/office/powerpoint/2010/main" val="2165680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915035"/>
          </a:xfrm>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56</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14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endParaRPr lang="ru-RU" dirty="0">
              <a:solidFill>
                <a:srgbClr val="000000"/>
              </a:solidFill>
              <a:latin typeface="Arial"/>
            </a:endParaRPr>
          </a:p>
        </p:txBody>
      </p:sp>
      <p:graphicFrame>
        <p:nvGraphicFramePr>
          <p:cNvPr id="9" name="Таблица 8"/>
          <p:cNvGraphicFramePr>
            <a:graphicFrameLocks noGrp="1"/>
          </p:cNvGraphicFramePr>
          <p:nvPr/>
        </p:nvGraphicFramePr>
        <p:xfrm>
          <a:off x="966652" y="3735976"/>
          <a:ext cx="10071462" cy="2831267"/>
        </p:xfrm>
        <a:graphic>
          <a:graphicData uri="http://schemas.openxmlformats.org/drawingml/2006/table">
            <a:tbl>
              <a:tblPr/>
              <a:tblGrid>
                <a:gridCol w="1901709">
                  <a:extLst>
                    <a:ext uri="{9D8B030D-6E8A-4147-A177-3AD203B41FA5}">
                      <a16:colId xmlns:a16="http://schemas.microsoft.com/office/drawing/2014/main" val="20000"/>
                    </a:ext>
                  </a:extLst>
                </a:gridCol>
                <a:gridCol w="2771793">
                  <a:extLst>
                    <a:ext uri="{9D8B030D-6E8A-4147-A177-3AD203B41FA5}">
                      <a16:colId xmlns:a16="http://schemas.microsoft.com/office/drawing/2014/main" val="20001"/>
                    </a:ext>
                  </a:extLst>
                </a:gridCol>
                <a:gridCol w="2371628">
                  <a:extLst>
                    <a:ext uri="{9D8B030D-6E8A-4147-A177-3AD203B41FA5}">
                      <a16:colId xmlns:a16="http://schemas.microsoft.com/office/drawing/2014/main" val="20002"/>
                    </a:ext>
                  </a:extLst>
                </a:gridCol>
                <a:gridCol w="3026332">
                  <a:extLst>
                    <a:ext uri="{9D8B030D-6E8A-4147-A177-3AD203B41FA5}">
                      <a16:colId xmlns:a16="http://schemas.microsoft.com/office/drawing/2014/main" val="20003"/>
                    </a:ext>
                  </a:extLst>
                </a:gridCol>
              </a:tblGrid>
              <a:tr h="1416612">
                <a:tc>
                  <a:txBody>
                    <a:bodyPr/>
                    <a:lstStyle/>
                    <a:p>
                      <a:pPr algn="ctr">
                        <a:spcAft>
                          <a:spcPts val="0"/>
                        </a:spcAft>
                      </a:pPr>
                      <a:r>
                        <a:rPr lang="en-US" sz="2400" b="1" dirty="0" err="1">
                          <a:latin typeface="Calibri"/>
                          <a:ea typeface="Calibri"/>
                          <a:cs typeface="Times New Roman"/>
                        </a:rPr>
                        <a:t>Положение</a:t>
                      </a:r>
                      <a:endParaRPr lang="ru-RU" sz="2400" b="1" dirty="0">
                        <a:latin typeface="Times New Roman"/>
                        <a:ea typeface="Times New Roman"/>
                      </a:endParaRPr>
                    </a:p>
                    <a:p>
                      <a:pPr algn="ctr">
                        <a:spcAft>
                          <a:spcPts val="0"/>
                        </a:spcAft>
                      </a:pPr>
                      <a:r>
                        <a:rPr lang="en-US" sz="2400" b="1" dirty="0" err="1">
                          <a:latin typeface="Calibri"/>
                          <a:ea typeface="Calibri"/>
                          <a:cs typeface="Times New Roman"/>
                        </a:rPr>
                        <a:t>Солнца</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dirty="0">
                          <a:latin typeface="Calibri"/>
                          <a:ea typeface="Calibri"/>
                          <a:cs typeface="Times New Roman"/>
                        </a:rPr>
                        <a:t>Февраль, март, апрель, август,</a:t>
                      </a:r>
                      <a:endParaRPr lang="ru-RU" sz="2400" b="1" dirty="0">
                        <a:latin typeface="Times New Roman"/>
                        <a:ea typeface="Times New Roman"/>
                      </a:endParaRPr>
                    </a:p>
                    <a:p>
                      <a:pPr algn="ctr">
                        <a:spcAft>
                          <a:spcPts val="0"/>
                        </a:spcAft>
                      </a:pPr>
                      <a:r>
                        <a:rPr lang="ru-RU" sz="2400" b="1" dirty="0">
                          <a:latin typeface="Calibri"/>
                          <a:ea typeface="Calibri"/>
                          <a:cs typeface="Times New Roman"/>
                        </a:rPr>
                        <a:t>сентябрь, октябрь</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ru-RU" sz="2400" b="1" dirty="0">
                        <a:latin typeface="Calibri"/>
                        <a:ea typeface="Calibri"/>
                        <a:cs typeface="Times New Roman"/>
                      </a:endParaRPr>
                    </a:p>
                    <a:p>
                      <a:pPr algn="ctr">
                        <a:spcAft>
                          <a:spcPts val="0"/>
                        </a:spcAft>
                      </a:pPr>
                      <a:r>
                        <a:rPr lang="en-US" sz="2400" b="1" dirty="0" err="1">
                          <a:latin typeface="Calibri"/>
                          <a:ea typeface="Calibri"/>
                          <a:cs typeface="Times New Roman"/>
                        </a:rPr>
                        <a:t>Май</a:t>
                      </a:r>
                      <a:r>
                        <a:rPr lang="en-US" sz="2400" b="1" dirty="0">
                          <a:latin typeface="Calibri"/>
                          <a:ea typeface="Calibri"/>
                          <a:cs typeface="Times New Roman"/>
                        </a:rPr>
                        <a:t>, </a:t>
                      </a:r>
                      <a:r>
                        <a:rPr lang="en-US" sz="2400" b="1" dirty="0" err="1">
                          <a:latin typeface="Calibri"/>
                          <a:ea typeface="Calibri"/>
                          <a:cs typeface="Times New Roman"/>
                        </a:rPr>
                        <a:t>июнь</a:t>
                      </a:r>
                      <a:r>
                        <a:rPr lang="en-US" sz="2400" b="1" dirty="0">
                          <a:latin typeface="Calibri"/>
                          <a:ea typeface="Calibri"/>
                          <a:cs typeface="Times New Roman"/>
                        </a:rPr>
                        <a:t>, </a:t>
                      </a:r>
                      <a:r>
                        <a:rPr lang="en-US" sz="2400" b="1" dirty="0" err="1">
                          <a:latin typeface="Calibri"/>
                          <a:ea typeface="Calibri"/>
                          <a:cs typeface="Times New Roman"/>
                        </a:rPr>
                        <a:t>июль</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err="1">
                          <a:latin typeface="Calibri"/>
                          <a:ea typeface="Calibri"/>
                          <a:cs typeface="Times New Roman"/>
                        </a:rPr>
                        <a:t>Ноябрь</a:t>
                      </a:r>
                      <a:r>
                        <a:rPr lang="en-US" sz="2400" b="1" dirty="0">
                          <a:latin typeface="Calibri"/>
                          <a:ea typeface="Calibri"/>
                          <a:cs typeface="Times New Roman"/>
                        </a:rPr>
                        <a:t>, </a:t>
                      </a:r>
                      <a:r>
                        <a:rPr lang="en-US" sz="2400" b="1" dirty="0" err="1">
                          <a:latin typeface="Calibri"/>
                          <a:ea typeface="Calibri"/>
                          <a:cs typeface="Times New Roman"/>
                        </a:rPr>
                        <a:t>декабрь</a:t>
                      </a:r>
                      <a:r>
                        <a:rPr lang="en-US" sz="2400" b="1" dirty="0">
                          <a:latin typeface="Calibri"/>
                          <a:ea typeface="Calibri"/>
                          <a:cs typeface="Times New Roman"/>
                        </a:rPr>
                        <a:t>, </a:t>
                      </a:r>
                      <a:r>
                        <a:rPr lang="en-US" sz="2400" b="1" dirty="0" err="1">
                          <a:latin typeface="Calibri"/>
                          <a:ea typeface="Calibri"/>
                          <a:cs typeface="Times New Roman"/>
                        </a:rPr>
                        <a:t>январь</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0248">
                <a:tc>
                  <a:txBody>
                    <a:bodyPr/>
                    <a:lstStyle/>
                    <a:p>
                      <a:pPr algn="ctr">
                        <a:spcAft>
                          <a:spcPts val="0"/>
                        </a:spcAft>
                      </a:pPr>
                      <a:r>
                        <a:rPr lang="en-US" sz="2400" b="1">
                          <a:latin typeface="Calibri"/>
                          <a:ea typeface="Calibri"/>
                          <a:cs typeface="Times New Roman"/>
                        </a:rPr>
                        <a:t>На востоке</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В 7 часов</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В 8 часов</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err="1">
                          <a:latin typeface="Calibri"/>
                          <a:ea typeface="Calibri"/>
                          <a:cs typeface="Times New Roman"/>
                        </a:rPr>
                        <a:t>Не</a:t>
                      </a:r>
                      <a:r>
                        <a:rPr lang="en-US" sz="2400" b="1" dirty="0">
                          <a:latin typeface="Calibri"/>
                          <a:ea typeface="Calibri"/>
                          <a:cs typeface="Times New Roman"/>
                        </a:rPr>
                        <a:t> </a:t>
                      </a:r>
                      <a:r>
                        <a:rPr lang="en-US" sz="2400" b="1" dirty="0" err="1">
                          <a:latin typeface="Calibri"/>
                          <a:ea typeface="Calibri"/>
                          <a:cs typeface="Times New Roman"/>
                        </a:rPr>
                        <a:t>видно</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1226">
                <a:tc>
                  <a:txBody>
                    <a:bodyPr/>
                    <a:lstStyle/>
                    <a:p>
                      <a:pPr algn="ctr">
                        <a:spcAft>
                          <a:spcPts val="0"/>
                        </a:spcAft>
                      </a:pPr>
                      <a:r>
                        <a:rPr lang="en-US" sz="2400" b="1">
                          <a:latin typeface="Calibri"/>
                          <a:ea typeface="Calibri"/>
                          <a:cs typeface="Times New Roman"/>
                        </a:rPr>
                        <a:t>На юге 1</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В 13 часов</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В 13 часов</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a:latin typeface="Calibri"/>
                          <a:ea typeface="Calibri"/>
                          <a:cs typeface="Times New Roman"/>
                        </a:rPr>
                        <a:t>В 13 </a:t>
                      </a:r>
                      <a:r>
                        <a:rPr lang="en-US" sz="2400" b="1" dirty="0" err="1">
                          <a:latin typeface="Calibri"/>
                          <a:ea typeface="Calibri"/>
                          <a:cs typeface="Times New Roman"/>
                        </a:rPr>
                        <a:t>часов</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181">
                <a:tc>
                  <a:txBody>
                    <a:bodyPr/>
                    <a:lstStyle/>
                    <a:p>
                      <a:pPr algn="ctr">
                        <a:spcAft>
                          <a:spcPts val="0"/>
                        </a:spcAft>
                      </a:pPr>
                      <a:r>
                        <a:rPr lang="en-US" sz="2400" b="1">
                          <a:latin typeface="Calibri"/>
                          <a:ea typeface="Calibri"/>
                          <a:cs typeface="Times New Roman"/>
                        </a:rPr>
                        <a:t>На западе</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В 19 часов</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В 18 часов</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err="1">
                          <a:latin typeface="Calibri"/>
                          <a:ea typeface="Calibri"/>
                          <a:cs typeface="Times New Roman"/>
                        </a:rPr>
                        <a:t>Не</a:t>
                      </a:r>
                      <a:r>
                        <a:rPr lang="en-US" sz="2400" b="1" dirty="0">
                          <a:latin typeface="Calibri"/>
                          <a:ea typeface="Calibri"/>
                          <a:cs typeface="Times New Roman"/>
                        </a:rPr>
                        <a:t> </a:t>
                      </a:r>
                      <a:r>
                        <a:rPr lang="en-US" sz="2400" b="1" dirty="0" err="1">
                          <a:latin typeface="Calibri"/>
                          <a:ea typeface="Calibri"/>
                          <a:cs typeface="Times New Roman"/>
                        </a:rPr>
                        <a:t>видно</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145" name="Rectangle 1"/>
          <p:cNvSpPr>
            <a:spLocks noChangeArrowheads="1"/>
          </p:cNvSpPr>
          <p:nvPr/>
        </p:nvSpPr>
        <p:spPr bwMode="auto">
          <a:xfrm>
            <a:off x="836022" y="1492032"/>
            <a:ext cx="10303521"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При отсутствии компаса нужное направление движения можно находить и выдерживать по сторонам горизонта, применяя для их отыскания на местности следующие способы.</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По положению Солнца</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Для наших средних широт можно пользоваться данными, указанными в табл. 4.</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Таблица № 4</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827844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97469"/>
          </a:xfrm>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57</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Скругленный прямоугольник 2"/>
          <p:cNvSpPr/>
          <p:nvPr/>
        </p:nvSpPr>
        <p:spPr>
          <a:xfrm>
            <a:off x="228599" y="1425387"/>
            <a:ext cx="11644807" cy="5249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endParaRPr lang="ru-RU" dirty="0">
              <a:solidFill>
                <a:srgbClr val="000000"/>
              </a:solidFill>
              <a:latin typeface="Arial"/>
            </a:endParaRPr>
          </a:p>
        </p:txBody>
      </p:sp>
      <p:sp>
        <p:nvSpPr>
          <p:cNvPr id="5121" name="Rectangle 1"/>
          <p:cNvSpPr>
            <a:spLocks noChangeArrowheads="1"/>
          </p:cNvSpPr>
          <p:nvPr/>
        </p:nvSpPr>
        <p:spPr bwMode="auto">
          <a:xfrm>
            <a:off x="571395" y="1746293"/>
            <a:ext cx="10892118"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По Солнцу и часам</a:t>
            </a:r>
            <a:endParaRPr kumimoji="0" lang="ru-RU" sz="2400" b="0" i="0" u="none" strike="noStrike" cap="none" normalizeH="0" baseline="0" dirty="0" smtClean="0">
              <a:ln>
                <a:noFill/>
              </a:ln>
              <a:solidFill>
                <a:srgbClr val="FF0000"/>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Держа перед собой часы, поворачивать их в горизонтальной плоскости так, чтобы часовая стрелка была направлена в то место горизонта, над которым находится Солнце; тогда прямая, делящая пополам угол между часовой стрелкой и цифрой 1 на циферблате, укажет своим концом направление на юг.</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Очевидно, что до полудня надо делить пополам ту дугу (угол) на циферблате, которую часовая стрелка должна пройти до 13 часов, а после полудня – ту дугу, которую она прошла после 13 часов. Этот способ дает точные результаты весной и особенно летом.</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987228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dirty="0" smtClean="0">
                <a:solidFill>
                  <a:prstClr val="black"/>
                </a:solidFill>
                <a:latin typeface="Calibri" panose="020F0502020204030204"/>
              </a:rPr>
              <a:t>58</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Прямоугольник 15"/>
          <p:cNvSpPr/>
          <p:nvPr/>
        </p:nvSpPr>
        <p:spPr>
          <a:xfrm>
            <a:off x="368710" y="1327354"/>
            <a:ext cx="11259403" cy="1200329"/>
          </a:xfrm>
          <a:prstGeom prst="rect">
            <a:avLst/>
          </a:prstGeom>
        </p:spPr>
        <p:txBody>
          <a:bodyPr wrap="square">
            <a:spAutoFit/>
          </a:bodyPr>
          <a:lstStyle/>
          <a:p>
            <a:r>
              <a:rPr lang="ru-RU" sz="2400" dirty="0" smtClean="0"/>
              <a:t>	</a:t>
            </a:r>
            <a:r>
              <a:rPr lang="ru-RU" sz="2400" b="1" dirty="0" smtClean="0"/>
              <a:t>До </a:t>
            </a:r>
            <a:r>
              <a:rPr lang="ru-RU" sz="2400" b="1" dirty="0"/>
              <a:t>полудня надо делить пополам ту дугу (угол), которую стрелка должна пройти до 13.00 (рис. а), а после полудня - ту дугу, которую она прошла после 13.00 (рис. б).</a:t>
            </a:r>
          </a:p>
        </p:txBody>
      </p:sp>
      <p:pic>
        <p:nvPicPr>
          <p:cNvPr id="4104" name="Рисунок 43"/>
          <p:cNvPicPr>
            <a:picLocks noChangeAspect="1" noChangeArrowheads="1"/>
          </p:cNvPicPr>
          <p:nvPr/>
        </p:nvPicPr>
        <p:blipFill>
          <a:blip r:embed="rId5" cstate="print"/>
          <a:srcRect/>
          <a:stretch>
            <a:fillRect/>
          </a:stretch>
        </p:blipFill>
        <p:spPr bwMode="auto">
          <a:xfrm>
            <a:off x="2448233" y="2095042"/>
            <a:ext cx="7551174" cy="4261513"/>
          </a:xfrm>
          <a:prstGeom prst="rect">
            <a:avLst/>
          </a:prstGeom>
          <a:noFill/>
          <a:ln w="9525">
            <a:noFill/>
            <a:miter lim="800000"/>
            <a:headEnd/>
            <a:tailEnd/>
          </a:ln>
        </p:spPr>
      </p:pic>
    </p:spTree>
    <p:extLst>
      <p:ext uri="{BB962C8B-B14F-4D97-AF65-F5344CB8AC3E}">
        <p14:creationId xmlns:p14="http://schemas.microsoft.com/office/powerpoint/2010/main" val="31329270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59</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4" name="Rectangle 2"/>
          <p:cNvSpPr>
            <a:spLocks noChangeArrowheads="1"/>
          </p:cNvSpPr>
          <p:nvPr/>
        </p:nvSpPr>
        <p:spPr bwMode="auto">
          <a:xfrm>
            <a:off x="548640" y="1711065"/>
            <a:ext cx="10838329" cy="41549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Основание этого способа заключается в следующем - Солнце свой кажущийся путь вокруг Земли совершает в течение 24 часов, часовая же стрелка за это время обходит весь циферблат дважды. </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Следовательно, если в полдень, когда часовая стрелка показывает 13 часов, направить ее на Солнце, то своим концом она укажет направление на юг; в последующем же своем движении она будет все время вдвое опережать Солнце. </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Вот почему приходится, как указывалось выше, делить угол на циферблате пополам: при часовой стрелке, направленной на Солнце, биссектриса угла будет показывать направление, в котором светило должно находиться в полдень, т. е. направление на юг.</a:t>
            </a:r>
            <a:endParaRPr kumimoji="0" lang="ru-RU" sz="240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5003" y="559739"/>
            <a:ext cx="10515600" cy="1325563"/>
          </a:xfrm>
        </p:spPr>
        <p:txBody>
          <a:bodyPr>
            <a:normAutofit fontScale="90000"/>
          </a:bodyPr>
          <a:lstStyle/>
          <a:p>
            <a:pPr algn="ctr"/>
            <a:r>
              <a:rPr lang="ru-RU" sz="8000" dirty="0">
                <a:solidFill>
                  <a:srgbClr val="FF0000"/>
                </a:solidFill>
                <a:latin typeface="Times New Roman" panose="02020603050405020304" pitchFamily="18" charset="0"/>
                <a:cs typeface="Times New Roman" panose="02020603050405020304" pitchFamily="18" charset="0"/>
              </a:rPr>
              <a:t>Военная топография</a:t>
            </a:r>
            <a:br>
              <a:rPr lang="ru-RU" sz="8000" dirty="0">
                <a:solidFill>
                  <a:srgbClr val="FF0000"/>
                </a:solidFill>
                <a:latin typeface="Times New Roman" panose="02020603050405020304" pitchFamily="18" charset="0"/>
                <a:cs typeface="Times New Roman" panose="02020603050405020304" pitchFamily="18" charset="0"/>
              </a:rPr>
            </a:br>
            <a:r>
              <a:rPr lang="ru-RU" dirty="0" smtClean="0">
                <a:solidFill>
                  <a:srgbClr val="FF0000"/>
                </a:solidFill>
                <a:latin typeface="Times New Roman" panose="02020603050405020304" pitchFamily="18" charset="0"/>
                <a:cs typeface="Times New Roman" panose="02020603050405020304" pitchFamily="18" charset="0"/>
              </a:rPr>
              <a:t/>
            </a:r>
            <a:br>
              <a:rPr lang="ru-RU" dirty="0" smtClean="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0" i="0" u="none" strike="noStrike" kern="1200" cap="none" spc="0" normalizeH="0" baseline="0" noProof="0" dirty="0" smtClean="0">
                <a:ln>
                  <a:noFill/>
                </a:ln>
                <a:solidFill>
                  <a:prstClr val="black"/>
                </a:solidFill>
                <a:effectLst/>
                <a:uLnTx/>
                <a:uFillTx/>
                <a:latin typeface="Calibri" panose="020F0502020204030204"/>
                <a:ea typeface="+mn-ea"/>
                <a:cs typeface="+mn-cs"/>
              </a:rPr>
              <a:t>6</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Рисунок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236" y="1425388"/>
            <a:ext cx="3236506" cy="2058158"/>
          </a:xfrm>
          <a:prstGeom prst="rect">
            <a:avLst/>
          </a:prstGeom>
        </p:spPr>
      </p:pic>
      <p:pic>
        <p:nvPicPr>
          <p:cNvPr id="8" name="Рисунок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49048" y="1461865"/>
            <a:ext cx="3556969" cy="2021681"/>
          </a:xfrm>
          <a:prstGeom prst="rect">
            <a:avLst/>
          </a:prstGeom>
        </p:spPr>
      </p:pic>
      <p:sp>
        <p:nvSpPr>
          <p:cNvPr id="13" name="Скругленный прямоугольник 12"/>
          <p:cNvSpPr/>
          <p:nvPr/>
        </p:nvSpPr>
        <p:spPr>
          <a:xfrm>
            <a:off x="0" y="3660458"/>
            <a:ext cx="12192000" cy="2730500"/>
          </a:xfrm>
          <a:prstGeom prst="roundRect">
            <a:avLst/>
          </a:prstGeom>
          <a:gradFill>
            <a:gsLst>
              <a:gs pos="0">
                <a:schemeClr val="accent1">
                  <a:lumMod val="0"/>
                  <a:lumOff val="100000"/>
                </a:schemeClr>
              </a:gs>
              <a:gs pos="80000">
                <a:schemeClr val="accent1">
                  <a:lumMod val="95000"/>
                  <a:lumOff val="5000"/>
                </a:schemeClr>
              </a:gs>
              <a:gs pos="100000">
                <a:schemeClr val="accent1">
                  <a:lumMod val="60000"/>
                </a:schemeClr>
              </a:gs>
            </a:gsLst>
            <a:path path="circle">
              <a:fillToRect l="50000" t="130000" r="50000" b="-30000"/>
            </a:path>
          </a:gradFill>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r>
              <a:rPr lang="ru-RU" sz="2800" dirty="0" smtClean="0">
                <a:solidFill>
                  <a:schemeClr val="tx1"/>
                </a:solidFill>
                <a:latin typeface="Times New Roman" panose="02020603050405020304" pitchFamily="18" charset="0"/>
                <a:cs typeface="Times New Roman" panose="02020603050405020304" pitchFamily="18" charset="0"/>
              </a:rPr>
              <a:t> </a:t>
            </a:r>
            <a:r>
              <a:rPr lang="ru-RU" sz="3200" dirty="0">
                <a:solidFill>
                  <a:prstClr val="black"/>
                </a:solidFill>
                <a:latin typeface="Times New Roman" panose="02020603050405020304" pitchFamily="18" charset="0"/>
                <a:ea typeface="Times New Roman" panose="02020603050405020304" pitchFamily="18" charset="0"/>
              </a:rPr>
              <a:t>Сущность картографического изображения местности и его основные свойства. Определение понятий топографическая карта и план, </a:t>
            </a:r>
            <a:r>
              <a:rPr lang="ru-RU" sz="3200" dirty="0" smtClean="0">
                <a:solidFill>
                  <a:prstClr val="black"/>
                </a:solidFill>
                <a:latin typeface="Times New Roman" panose="02020603050405020304" pitchFamily="18" charset="0"/>
                <a:ea typeface="Times New Roman" panose="02020603050405020304" pitchFamily="18" charset="0"/>
              </a:rPr>
              <a:t>уровенная </a:t>
            </a:r>
            <a:r>
              <a:rPr lang="ru-RU" sz="3200" dirty="0">
                <a:solidFill>
                  <a:prstClr val="black"/>
                </a:solidFill>
                <a:latin typeface="Times New Roman" panose="02020603050405020304" pitchFamily="18" charset="0"/>
                <a:ea typeface="Times New Roman" panose="02020603050405020304" pitchFamily="18" charset="0"/>
              </a:rPr>
              <a:t>поверхность, эллипсоид, масштаб карты. Математическая и геодезическая основа топографических карт. Топографические карты зарубежных стран.</a:t>
            </a:r>
            <a:endParaRPr lang="ru-RU" sz="3200" dirty="0">
              <a:solidFill>
                <a:schemeClr val="tx1"/>
              </a:solidFill>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3418742" y="2936528"/>
            <a:ext cx="5130307" cy="528530"/>
          </a:xfrm>
          <a:prstGeom prst="rect">
            <a:avLst/>
          </a:prstGeom>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smtClean="0">
                <a:solidFill>
                  <a:schemeClr val="tx1"/>
                </a:solidFill>
                <a:latin typeface="Times New Roman" panose="02020603050405020304" pitchFamily="18" charset="0"/>
                <a:cs typeface="Times New Roman" panose="02020603050405020304" pitchFamily="18" charset="0"/>
              </a:rPr>
              <a:t>Учебный вопрос №1</a:t>
            </a:r>
            <a:endParaRPr lang="ru-RU" sz="3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47694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solidFill>
                  <a:srgbClr val="FF0000"/>
                </a:solidFill>
                <a:latin typeface="Times New Roman" panose="02020603050405020304" pitchFamily="18" charset="0"/>
                <a:cs typeface="Times New Roman" panose="02020603050405020304" pitchFamily="18" charset="0"/>
              </a:rPr>
              <a:t/>
            </a:r>
            <a:br>
              <a:rPr lang="ru-RU" dirty="0">
                <a:solidFill>
                  <a:srgbClr val="FF0000"/>
                </a:solidFill>
                <a:latin typeface="Times New Roman" panose="02020603050405020304" pitchFamily="18" charset="0"/>
                <a:cs typeface="Times New Roman" panose="02020603050405020304" pitchFamily="18" charset="0"/>
              </a:rPr>
            </a:br>
            <a:endParaRPr lang="ru-RU" dirty="0">
              <a:solidFill>
                <a:srgbClr val="FF0000"/>
              </a:solidFill>
            </a:endParaRPr>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60</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921" name="Rectangle 1"/>
          <p:cNvSpPr>
            <a:spLocks noChangeArrowheads="1"/>
          </p:cNvSpPr>
          <p:nvPr/>
        </p:nvSpPr>
        <p:spPr bwMode="auto">
          <a:xfrm>
            <a:off x="381127" y="1260660"/>
            <a:ext cx="11623637"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По Полярной звезде</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Ночью направление истинного меридиана можно определить по Полярной звезде, которая всегда находится в направлении на север. Таким образом, если встать лицом к Полярной звезде, то прямо перед нами будет находиться север.</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81922" name="image9.png"/>
          <p:cNvPicPr>
            <a:picLocks noChangeAspect="1" noChangeArrowheads="1"/>
          </p:cNvPicPr>
          <p:nvPr/>
        </p:nvPicPr>
        <p:blipFill>
          <a:blip r:embed="rId5" cstate="print"/>
          <a:srcRect/>
          <a:stretch>
            <a:fillRect/>
          </a:stretch>
        </p:blipFill>
        <p:spPr bwMode="auto">
          <a:xfrm>
            <a:off x="847164" y="2817656"/>
            <a:ext cx="4746811" cy="4040344"/>
          </a:xfrm>
          <a:prstGeom prst="rect">
            <a:avLst/>
          </a:prstGeom>
          <a:noFill/>
        </p:spPr>
      </p:pic>
      <p:sp>
        <p:nvSpPr>
          <p:cNvPr id="81924" name="Rectangle 4"/>
          <p:cNvSpPr>
            <a:spLocks noChangeArrowheads="1"/>
          </p:cNvSpPr>
          <p:nvPr/>
        </p:nvSpPr>
        <p:spPr bwMode="auto">
          <a:xfrm>
            <a:off x="-2694022" y="5003811"/>
            <a:ext cx="6426926"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а)</a:t>
            </a:r>
            <a:endParaRPr kumimoji="0" lang="ru-RU"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81925" name="Рисунок 44"/>
          <p:cNvPicPr>
            <a:picLocks noChangeAspect="1" noChangeArrowheads="1"/>
          </p:cNvPicPr>
          <p:nvPr/>
        </p:nvPicPr>
        <p:blipFill>
          <a:blip r:embed="rId6" cstate="print"/>
          <a:srcRect/>
          <a:stretch>
            <a:fillRect/>
          </a:stretch>
        </p:blipFill>
        <p:spPr bwMode="auto">
          <a:xfrm>
            <a:off x="7078706" y="2770094"/>
            <a:ext cx="4579894" cy="4087906"/>
          </a:xfrm>
          <a:prstGeom prst="rect">
            <a:avLst/>
          </a:prstGeom>
          <a:noFill/>
        </p:spPr>
      </p:pic>
      <p:sp>
        <p:nvSpPr>
          <p:cNvPr id="81927" name="Rectangle 7"/>
          <p:cNvSpPr>
            <a:spLocks noChangeArrowheads="1"/>
          </p:cNvSpPr>
          <p:nvPr/>
        </p:nvSpPr>
        <p:spPr bwMode="auto">
          <a:xfrm>
            <a:off x="6345680" y="4815761"/>
            <a:ext cx="646331"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88925"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б)</a:t>
            </a:r>
            <a:endParaRPr kumimoji="0" lang="ru-RU" sz="1800" b="1"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61</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897" name="Rectangle 1"/>
          <p:cNvSpPr>
            <a:spLocks noChangeArrowheads="1"/>
          </p:cNvSpPr>
          <p:nvPr/>
        </p:nvSpPr>
        <p:spPr bwMode="auto">
          <a:xfrm>
            <a:off x="339634" y="1618913"/>
            <a:ext cx="11495315" cy="41549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Чтобы найти на небосклоне эту звезду, находящуюся в созвездии Малой Медведицы, надо сначала отыскать созвездие Большой Медведицы. </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Оно представляется в виде огромного, хорошо заметного ковша из семи ярких широко расставленных звезд; затем мысленно продолжить прямую, проходящую через две крайние звезды Большой Медведицы, как показано на рисунке, на расстояние, равное примерно пятикратному расстоянию между ними.</a:t>
            </a:r>
          </a:p>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 конце этой прямой легко найти Полярную звезду, столь же яркую, как звезды </a:t>
            </a:r>
            <a:r>
              <a:rPr kumimoji="0" lang="ru-RU" sz="24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a</a:t>
            </a:r>
            <a:r>
              <a:rPr kumimoji="0" lang="ru-RU" sz="24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(альфа) и </a:t>
            </a:r>
            <a:r>
              <a:rPr kumimoji="0" lang="ru-RU" sz="2400" b="0"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a:t>
            </a:r>
            <a:r>
              <a:rPr kumimoji="0" lang="ru-RU" sz="24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ru-RU" sz="24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бэта</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Большой медведицы. </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Точность определения направления истинного меридиана по этому способу 1 – 2°.</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62</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873" name="Rectangle 1"/>
          <p:cNvSpPr>
            <a:spLocks noChangeArrowheads="1"/>
          </p:cNvSpPr>
          <p:nvPr/>
        </p:nvSpPr>
        <p:spPr bwMode="auto">
          <a:xfrm>
            <a:off x="235132" y="1203500"/>
            <a:ext cx="11650916"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smtClean="0">
                <a:ln>
                  <a:noFill/>
                </a:ln>
                <a:effectLst/>
                <a:latin typeface="Arial" pitchFamily="34" charset="0"/>
                <a:ea typeface="Times New Roman" pitchFamily="18" charset="0"/>
                <a:cs typeface="Arial" pitchFamily="34" charset="0"/>
              </a:rPr>
              <a:t>По Луне и часам</a:t>
            </a:r>
            <a:endParaRPr kumimoji="0" lang="ru-RU" sz="2400" b="0" i="0" u="none" strike="noStrike" cap="none" normalizeH="0" baseline="0" dirty="0" smtClean="0">
              <a:ln>
                <a:noFill/>
              </a:ln>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По Луне стороны горизонта определяются более точно, когда виден весь её диск (полнолуние). Полная Луна находится всегда в стороне противоположной Солнцу. Стороны горизонта в данном случае определяются так же, как и по Солнцу.</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Если Луна не полная:</a:t>
            </a:r>
            <a:endParaRPr kumimoji="0" lang="ru-RU" sz="2400" b="1"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а)</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Разделить на глаз радиус диска Луны на 6 равных частей и оценить, сколько таких частей содержится в поперечнике видимого серпа Луны и заметить время по часам.</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indent="288925" algn="just" eaLnBrk="0" fontAlgn="base" hangingPunct="0">
              <a:spcBef>
                <a:spcPct val="0"/>
              </a:spcBef>
              <a:spcAft>
                <a:spcPct val="0"/>
              </a:spcAft>
            </a:pPr>
            <a:r>
              <a:rPr kumimoji="0" lang="ru-RU" sz="2400" b="1"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б)</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Если Луна прибывает (видна правая часть диска), то полученное число надо вычесть из часа наблюдения, который следует</a:t>
            </a:r>
            <a:r>
              <a:rPr kumimoji="0" lang="ru-RU"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предварительно заметить; при ущербе же Луны (видна левая часть лунного диска) указанное число прибавляют к часу наблюдения.</a:t>
            </a:r>
            <a:r>
              <a:rPr lang="ru-RU" sz="2400" dirty="0" smtClean="0"/>
              <a:t> </a:t>
            </a:r>
          </a:p>
          <a:p>
            <a:pPr indent="288925" algn="just" eaLnBrk="0" fontAlgn="base" hangingPunct="0">
              <a:spcBef>
                <a:spcPct val="0"/>
              </a:spcBef>
              <a:spcAft>
                <a:spcPct val="0"/>
              </a:spcAft>
            </a:pPr>
            <a:r>
              <a:rPr lang="ru-RU" sz="2400" b="1" dirty="0" smtClean="0">
                <a:latin typeface="Arial" pitchFamily="34" charset="0"/>
                <a:cs typeface="Arial" pitchFamily="34" charset="0"/>
              </a:rPr>
              <a:t>Полученная сумма или разность укажет час, когда в том направлении, где наблюдается Луна, будет находиться Солнце.</a:t>
            </a:r>
          </a:p>
          <a:p>
            <a:pPr marL="0" marR="0" lvl="0" indent="288925" algn="just" defTabSz="914400" rtl="0" eaLnBrk="0" fontAlgn="base" latinLnBrk="0" hangingPunct="0">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63</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089" name="Rectangle 1"/>
          <p:cNvSpPr>
            <a:spLocks noChangeArrowheads="1"/>
          </p:cNvSpPr>
          <p:nvPr/>
        </p:nvSpPr>
        <p:spPr bwMode="auto">
          <a:xfrm>
            <a:off x="326572" y="1255344"/>
            <a:ext cx="11403106"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в)</a:t>
            </a: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Определив этот час и принимая Луну за Солнце, найти направление на юг, как это делается при ориентировании по Солнцу и часам. Направлять на Луну надо при этом, конечно, не часовую стрелку, а то деление на циферблате часов, которое соответствует вычисленному часу.</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Пример. Время наблюдения 5 ч. 34 мин. Видимая часть диска Луны в поперечнике содержит по оценке на глаз десять шестых долей его радиуса.</a:t>
            </a:r>
            <a:endParaRPr kumimoji="0" lang="ru-RU" sz="2400" b="1"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Луна на ущербе (так как видна левая часть диска) Следовательно, Солнце на месте Луны будет в 15 ч. 34 мин. (5 ч. 34 мин. + 10 ч.), т. е. когда часовая стрелка укажет на циферблате отсчет 3 ч. 34 мин.</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Установим это деление на циферблате в направлении на Луну. Тогда прямая, делящая пополам угол между указанным делением и цифрой 1 на циферблате, укажет направление на юг.</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a:t>
            </a:r>
            <a:r>
              <a:rPr lang="ru-RU" dirty="0" smtClean="0">
                <a:latin typeface="Times New Roman" panose="02020603050405020304" pitchFamily="18" charset="0"/>
                <a:cs typeface="Times New Roman" panose="02020603050405020304" pitchFamily="18" charset="0"/>
              </a:rPr>
              <a:t>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046643"/>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956350"/>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64</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7041" name="image11.png"/>
          <p:cNvPicPr>
            <a:picLocks noChangeAspect="1" noChangeArrowheads="1"/>
          </p:cNvPicPr>
          <p:nvPr/>
        </p:nvPicPr>
        <p:blipFill>
          <a:blip r:embed="rId5" cstate="print"/>
          <a:srcRect/>
          <a:stretch>
            <a:fillRect/>
          </a:stretch>
        </p:blipFill>
        <p:spPr bwMode="auto">
          <a:xfrm>
            <a:off x="166641" y="1256346"/>
            <a:ext cx="4784182" cy="5301557"/>
          </a:xfrm>
          <a:prstGeom prst="rect">
            <a:avLst/>
          </a:prstGeom>
          <a:noFill/>
          <a:ln w="9525">
            <a:noFill/>
            <a:miter lim="800000"/>
            <a:headEnd/>
            <a:tailEnd/>
          </a:ln>
        </p:spPr>
      </p:pic>
      <p:sp>
        <p:nvSpPr>
          <p:cNvPr id="87042" name="Rectangle 2"/>
          <p:cNvSpPr>
            <a:spLocks noChangeArrowheads="1"/>
          </p:cNvSpPr>
          <p:nvPr/>
        </p:nvSpPr>
        <p:spPr bwMode="auto">
          <a:xfrm>
            <a:off x="5056095" y="1453249"/>
            <a:ext cx="6911788"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 полнолуние, когда виден весь диск Луны, т. е. когда Луна и Солнце находятся в одном направлении, на Луну следует наводить непосредственно часовую стрелку.</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Отличить первую четверть от последней легко. У Луны первой четверти рога направлены влево, последней четверти — в правую сторону. В таблице 4 показано местоположение Луны в разное время суток</a:t>
            </a: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32601"/>
          </a:xfrm>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b="1" dirty="0">
                <a:latin typeface="Times New Roman" panose="02020603050405020304" pitchFamily="18" charset="0"/>
                <a:cs typeface="Times New Roman" panose="02020603050405020304" pitchFamily="18" charset="0"/>
              </a:rPr>
              <a:t/>
            </a:r>
            <a:br>
              <a:rPr lang="ru-RU" b="1" dirty="0">
                <a:latin typeface="Times New Roman" panose="02020603050405020304" pitchFamily="18" charset="0"/>
                <a:cs typeface="Times New Roman" panose="02020603050405020304" pitchFamily="18" charset="0"/>
              </a:rPr>
            </a:br>
            <a:endParaRPr lang="ru-RU" b="1" dirty="0"/>
          </a:p>
        </p:txBody>
      </p:sp>
      <p:cxnSp>
        <p:nvCxnSpPr>
          <p:cNvPr id="4" name="Прямая соединительная линия 3"/>
          <p:cNvCxnSpPr/>
          <p:nvPr/>
        </p:nvCxnSpPr>
        <p:spPr>
          <a:xfrm>
            <a:off x="0" y="1046643"/>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956350"/>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65</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nvGraphicFramePr>
        <p:xfrm>
          <a:off x="979714" y="2704010"/>
          <a:ext cx="10189028" cy="3318067"/>
        </p:xfrm>
        <a:graphic>
          <a:graphicData uri="http://schemas.openxmlformats.org/drawingml/2006/table">
            <a:tbl>
              <a:tblPr/>
              <a:tblGrid>
                <a:gridCol w="3900776">
                  <a:extLst>
                    <a:ext uri="{9D8B030D-6E8A-4147-A177-3AD203B41FA5}">
                      <a16:colId xmlns:a16="http://schemas.microsoft.com/office/drawing/2014/main" val="20000"/>
                    </a:ext>
                  </a:extLst>
                </a:gridCol>
                <a:gridCol w="2387478">
                  <a:extLst>
                    <a:ext uri="{9D8B030D-6E8A-4147-A177-3AD203B41FA5}">
                      <a16:colId xmlns:a16="http://schemas.microsoft.com/office/drawing/2014/main" val="20001"/>
                    </a:ext>
                  </a:extLst>
                </a:gridCol>
                <a:gridCol w="1950929">
                  <a:extLst>
                    <a:ext uri="{9D8B030D-6E8A-4147-A177-3AD203B41FA5}">
                      <a16:colId xmlns:a16="http://schemas.microsoft.com/office/drawing/2014/main" val="20002"/>
                    </a:ext>
                  </a:extLst>
                </a:gridCol>
                <a:gridCol w="1949845">
                  <a:extLst>
                    <a:ext uri="{9D8B030D-6E8A-4147-A177-3AD203B41FA5}">
                      <a16:colId xmlns:a16="http://schemas.microsoft.com/office/drawing/2014/main" val="20003"/>
                    </a:ext>
                  </a:extLst>
                </a:gridCol>
              </a:tblGrid>
              <a:tr h="545672">
                <a:tc>
                  <a:txBody>
                    <a:bodyPr/>
                    <a:lstStyle/>
                    <a:p>
                      <a:pPr algn="ctr">
                        <a:spcAft>
                          <a:spcPts val="0"/>
                        </a:spcAft>
                      </a:pPr>
                      <a:r>
                        <a:rPr lang="en-US" sz="2400" b="1" dirty="0" err="1">
                          <a:latin typeface="Calibri"/>
                          <a:ea typeface="Calibri"/>
                          <a:cs typeface="Times New Roman"/>
                        </a:rPr>
                        <a:t>Фазы</a:t>
                      </a:r>
                      <a:r>
                        <a:rPr lang="en-US" sz="2400" b="1" dirty="0">
                          <a:latin typeface="Calibri"/>
                          <a:ea typeface="Calibri"/>
                          <a:cs typeface="Times New Roman"/>
                        </a:rPr>
                        <a:t> </a:t>
                      </a:r>
                      <a:r>
                        <a:rPr lang="en-US" sz="2400" b="1" dirty="0" err="1">
                          <a:latin typeface="Calibri"/>
                          <a:ea typeface="Calibri"/>
                          <a:cs typeface="Times New Roman"/>
                        </a:rPr>
                        <a:t>Луны</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err="1">
                          <a:latin typeface="Calibri"/>
                          <a:ea typeface="Calibri"/>
                          <a:cs typeface="Times New Roman"/>
                        </a:rPr>
                        <a:t>Вечером</a:t>
                      </a:r>
                      <a:r>
                        <a:rPr lang="en-US" sz="2400" b="1" dirty="0">
                          <a:latin typeface="Calibri"/>
                          <a:ea typeface="Calibri"/>
                          <a:cs typeface="Times New Roman"/>
                        </a:rPr>
                        <a:t> (в 19 ч)</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Ночью (в 1 ч)</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Утром (в 7 ч)</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2855">
                <a:tc>
                  <a:txBody>
                    <a:bodyPr/>
                    <a:lstStyle/>
                    <a:p>
                      <a:pPr algn="ctr">
                        <a:spcAft>
                          <a:spcPts val="0"/>
                        </a:spcAft>
                      </a:pPr>
                      <a:r>
                        <a:rPr lang="ru-RU" sz="2400" b="1" dirty="0">
                          <a:latin typeface="Calibri"/>
                          <a:ea typeface="Calibri"/>
                          <a:cs typeface="Times New Roman"/>
                        </a:rPr>
                        <a:t>Первая четверть (видна правая половина диска)</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dirty="0">
                          <a:latin typeface="Calibri"/>
                          <a:ea typeface="Calibri"/>
                          <a:cs typeface="Times New Roman"/>
                        </a:rPr>
                        <a:t>На юге</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dirty="0">
                          <a:latin typeface="Calibri"/>
                          <a:ea typeface="Calibri"/>
                          <a:cs typeface="Times New Roman"/>
                        </a:rPr>
                        <a:t>На западе</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a:latin typeface="Calibri"/>
                          <a:ea typeface="Calibri"/>
                          <a:cs typeface="Times New Roman"/>
                        </a:rPr>
                        <a:t>_</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4770">
                <a:tc>
                  <a:txBody>
                    <a:bodyPr/>
                    <a:lstStyle/>
                    <a:p>
                      <a:pPr algn="ctr">
                        <a:spcAft>
                          <a:spcPts val="0"/>
                        </a:spcAft>
                      </a:pPr>
                      <a:r>
                        <a:rPr lang="ru-RU" sz="2400" b="1">
                          <a:latin typeface="Calibri"/>
                          <a:ea typeface="Calibri"/>
                          <a:cs typeface="Times New Roman"/>
                        </a:rPr>
                        <a:t>Полнолуние	(виден весь диск)</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a:latin typeface="Calibri"/>
                          <a:ea typeface="Calibri"/>
                          <a:cs typeface="Times New Roman"/>
                        </a:rPr>
                        <a:t>На востоке</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dirty="0">
                          <a:latin typeface="Calibri"/>
                          <a:ea typeface="Calibri"/>
                          <a:cs typeface="Times New Roman"/>
                        </a:rPr>
                        <a:t>На юге</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dirty="0">
                          <a:latin typeface="Calibri"/>
                          <a:ea typeface="Calibri"/>
                          <a:cs typeface="Times New Roman"/>
                        </a:rPr>
                        <a:t>На западе</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4770">
                <a:tc>
                  <a:txBody>
                    <a:bodyPr/>
                    <a:lstStyle/>
                    <a:p>
                      <a:pPr algn="ctr">
                        <a:spcAft>
                          <a:spcPts val="0"/>
                        </a:spcAft>
                      </a:pPr>
                      <a:r>
                        <a:rPr lang="ru-RU" sz="2400" b="1">
                          <a:latin typeface="Calibri"/>
                          <a:ea typeface="Calibri"/>
                          <a:cs typeface="Times New Roman"/>
                        </a:rPr>
                        <a:t>Последняя четверть (видна</a:t>
                      </a:r>
                      <a:endParaRPr lang="ru-RU" sz="2400" b="1">
                        <a:latin typeface="Times New Roman"/>
                        <a:ea typeface="Times New Roman"/>
                      </a:endParaRPr>
                    </a:p>
                    <a:p>
                      <a:pPr algn="ctr">
                        <a:spcAft>
                          <a:spcPts val="0"/>
                        </a:spcAft>
                      </a:pPr>
                      <a:r>
                        <a:rPr lang="ru-RU" sz="2400" b="1">
                          <a:latin typeface="Calibri"/>
                          <a:ea typeface="Calibri"/>
                          <a:cs typeface="Times New Roman"/>
                        </a:rPr>
                        <a:t>левая половина диска)</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ru-RU" sz="2400" b="1">
                          <a:latin typeface="Calibri"/>
                          <a:ea typeface="Calibri"/>
                          <a:cs typeface="Times New Roman"/>
                        </a:rPr>
                        <a:t>—</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Calibri"/>
                          <a:ea typeface="Calibri"/>
                          <a:cs typeface="Times New Roman"/>
                        </a:rPr>
                        <a:t>На востоке</a:t>
                      </a:r>
                      <a:endParaRPr lang="ru-RU" sz="2400" b="1">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err="1">
                          <a:latin typeface="Calibri"/>
                          <a:ea typeface="Calibri"/>
                          <a:cs typeface="Times New Roman"/>
                        </a:rPr>
                        <a:t>На</a:t>
                      </a:r>
                      <a:r>
                        <a:rPr lang="en-US" sz="2400" b="1" dirty="0">
                          <a:latin typeface="Calibri"/>
                          <a:ea typeface="Calibri"/>
                          <a:cs typeface="Times New Roman"/>
                        </a:rPr>
                        <a:t> </a:t>
                      </a:r>
                      <a:r>
                        <a:rPr lang="en-US" sz="2400" b="1" dirty="0" err="1">
                          <a:latin typeface="Calibri"/>
                          <a:ea typeface="Calibri"/>
                          <a:cs typeface="Times New Roman"/>
                        </a:rPr>
                        <a:t>юге</a:t>
                      </a:r>
                      <a:endParaRPr lang="ru-RU" sz="2400" b="1" dirty="0">
                        <a:latin typeface="Times New Roman"/>
                        <a:ea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2161" name="Rectangle 1"/>
          <p:cNvSpPr>
            <a:spLocks noChangeArrowheads="1"/>
          </p:cNvSpPr>
          <p:nvPr/>
        </p:nvSpPr>
        <p:spPr bwMode="auto">
          <a:xfrm>
            <a:off x="352697" y="843785"/>
            <a:ext cx="11364686"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endParaRPr kumimoji="0" lang="ru-RU"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0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rPr>
              <a:t>Таблица № 5            </a:t>
            </a:r>
            <a:endParaRPr kumimoji="0" lang="ru-RU" sz="2000" b="1" i="0" u="sng"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Примечание. Наиболее удобно и сравнительно точно стороны горизонта определяются при полнолунии. В этой фазе Луна в любое время находится в стороне, противоположной Солнцу.</a:t>
            </a:r>
            <a:endParaRPr kumimoji="0" lang="ru-RU" sz="2000" b="1"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046643"/>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956350"/>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66</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233" name="Rectangle 1"/>
          <p:cNvSpPr>
            <a:spLocks noChangeArrowheads="1"/>
          </p:cNvSpPr>
          <p:nvPr/>
        </p:nvSpPr>
        <p:spPr bwMode="auto">
          <a:xfrm>
            <a:off x="274320" y="1148745"/>
            <a:ext cx="11652069" cy="58323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ru-RU" sz="2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Стороны горизонта можно определить по признакам местных предметов:</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1.Кора большинства деревьев грубее с северной стороны, тоньше, суше и тверже с южной; ствол сосны обычно покрывается вторичной коркой на северной стороне, поэтому она толще, чем на южной стороне; кора березы всегда чище с южной стороны, а всякие трещины, неровности и наросты покрывают березу с северной стороны;</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2.После дождя стволы сосен чернеют с севера;</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3.С северной стороны деревья, камни, деревянные и черепичные крыши раньше и обильнее покрываются лишайниками и грибками;</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4.На хвойных деревьях смола более обильно накапливается с южной стороны;</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5.Ветви дерева, как правило, более развиты, гуще и длиннее с южной стороны; годичные кольца прироста древесины, обнаруживаемые на пне спиленного дерева, шире с южной стороны, чем с северной;</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6.Муравейники располагаются с южной стороны деревьев, пней и кустов; кроме того, южный скат муравейников пологий, а северный крутой;</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tabLst/>
            </a:pPr>
            <a:r>
              <a:rPr lang="ru-RU" sz="2200" dirty="0" smtClean="0">
                <a:latin typeface="Arial" pitchFamily="34" charset="0"/>
                <a:ea typeface="Times New Roman" pitchFamily="18" charset="0"/>
                <a:cs typeface="Arial" pitchFamily="34" charset="0"/>
              </a:rPr>
              <a:t>7. </a:t>
            </a:r>
            <a:r>
              <a:rPr kumimoji="0" lang="ru-RU" sz="2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Ягоды и фрукты раньше приобретают окраску зрелости (краснеют, желтеют) с южной стороны;</a:t>
            </a:r>
            <a:endParaRPr kumimoji="0" lang="ru-RU" sz="22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AutoNum type="arabicPeriod" startAt="7"/>
              <a:tabLst/>
            </a:pPr>
            <a:endParaRPr kumimoji="0" lang="ru-RU" sz="21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046643"/>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956350"/>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67</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281" name="Rectangle 1"/>
          <p:cNvSpPr>
            <a:spLocks noChangeArrowheads="1"/>
          </p:cNvSpPr>
          <p:nvPr/>
        </p:nvSpPr>
        <p:spPr bwMode="auto">
          <a:xfrm>
            <a:off x="0" y="1225689"/>
            <a:ext cx="12017829"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8.	Просеки в больших лесных массивах, как правило, прорубают почти строго по линии север — юг и восток — запад. На торцах столбов, устанавливаемых на перекрестках просек, кварталы нумеруются с запада на восток (слева направо);</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9.	В степи грызуны обычно вход делают с южной стороны холма;</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10. Шляпки подсолнечника при полном цветении всегда повернуты в одном направлении — на юг;</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11. Более крутая и оголенная сторона оврага — северная;</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12. Снега больше бывает на северной стороне деревьев, строений и других предметов; с южной стороны он быстрее оттаивает;</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13. Трава на северных окраинах лесных прогалин и полян, а также с южной стороны отдельных деревьев, пней, больших камней обычно бывает гуще;</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14. Кора отдельно стоящих деревьев с северной стороны часто бывает грубее, иногда покрыта мхом; если мох растет по всему стволу, то на северной стороне его больше, особенно у корня;</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15. Мох покрывает большие камни и скалы с северной стороны;</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just"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16. Алтари православных церквей и лютеранских кирок обращены на восток, колокольни — обычно к западу; приподнятый конец нижней перекладины креста на куполе церкви указывает на север; алтари католических костелов обращены на запад; </a:t>
            </a:r>
            <a:r>
              <a:rPr kumimoji="0" lang="ru-RU"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кумирсы</a:t>
            </a:r>
            <a:r>
              <a:rPr kumimoji="0" lang="ru-RU"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своим фасадом обращены к югу.</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solidFill>
                  <a:srgbClr val="FF0000"/>
                </a:solidFill>
                <a:latin typeface="Times New Roman" panose="02020603050405020304" pitchFamily="18" charset="0"/>
                <a:cs typeface="Times New Roman" panose="02020603050405020304" pitchFamily="18" charset="0"/>
              </a:rPr>
              <a:t>Военная топография</a:t>
            </a:r>
            <a:r>
              <a:rPr lang="ru-RU" dirty="0">
                <a:latin typeface="Times New Roman" panose="02020603050405020304" pitchFamily="18" charset="0"/>
                <a:cs typeface="Times New Roman" panose="02020603050405020304" pitchFamily="18" charset="0"/>
              </a:rPr>
              <a:t/>
            </a:r>
            <a:br>
              <a:rPr lang="ru-RU" dirty="0">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046643"/>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956350"/>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68</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6257" name="image12.png"/>
          <p:cNvPicPr>
            <a:picLocks noChangeAspect="1" noChangeArrowheads="1"/>
          </p:cNvPicPr>
          <p:nvPr/>
        </p:nvPicPr>
        <p:blipFill>
          <a:blip r:embed="rId5" cstate="print"/>
          <a:srcRect/>
          <a:stretch>
            <a:fillRect/>
          </a:stretch>
        </p:blipFill>
        <p:spPr bwMode="auto">
          <a:xfrm>
            <a:off x="1058091" y="1240971"/>
            <a:ext cx="10280469" cy="4956586"/>
          </a:xfrm>
          <a:prstGeom prst="rect">
            <a:avLst/>
          </a:prstGeom>
          <a:noFill/>
          <a:ln w="9525">
            <a:noFill/>
            <a:miter lim="800000"/>
            <a:headEnd/>
            <a:tailEnd/>
          </a:ln>
        </p:spPr>
      </p:pic>
      <p:sp>
        <p:nvSpPr>
          <p:cNvPr id="96258" name="Rectangle 2"/>
          <p:cNvSpPr>
            <a:spLocks noChangeArrowheads="1"/>
          </p:cNvSpPr>
          <p:nvPr/>
        </p:nvSpPr>
        <p:spPr bwMode="auto">
          <a:xfrm>
            <a:off x="1188720" y="6066451"/>
            <a:ext cx="9862457"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88925"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Рис.9. Определение сторон горизонта по признакам местных предметов</a:t>
            </a:r>
            <a:endParaRPr kumimoji="0" lang="ru-RU" sz="2000" b="1" i="0" u="none" strike="noStrike" cap="none" normalizeH="0" baseline="0" dirty="0" smtClean="0">
              <a:ln>
                <a:noFill/>
              </a:ln>
              <a:solidFill>
                <a:schemeClr val="tx1"/>
              </a:solidFill>
              <a:effectLst/>
              <a:latin typeface="Arial" pitchFamily="34" charset="0"/>
              <a:cs typeface="Arial" pitchFamily="34" charset="0"/>
            </a:endParaRPr>
          </a:p>
          <a:p>
            <a:pPr marL="0" marR="0" lvl="0" indent="288925" algn="l" defTabSz="914400" rtl="0" eaLnBrk="0" fontAlgn="base" latinLnBrk="0" hangingPunct="0">
              <a:lnSpc>
                <a:spcPct val="100000"/>
              </a:lnSpc>
              <a:spcBef>
                <a:spcPct val="0"/>
              </a:spcBef>
              <a:spcAft>
                <a:spcPct val="0"/>
              </a:spcAft>
              <a:buClrTx/>
              <a:buSzTx/>
              <a:buFontTx/>
              <a:buNone/>
              <a:tabLst/>
            </a:pPr>
            <a:endParaRPr kumimoji="0" lang="ru-RU" sz="2000" b="1"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66841"/>
          </a:xfrm>
        </p:spPr>
        <p:txBody>
          <a:bodyPr>
            <a:normAutofit fontScale="90000"/>
          </a:bodyPr>
          <a:lstStyle/>
          <a:p>
            <a:pPr algn="ctr"/>
            <a:r>
              <a:rPr lang="ru-RU" b="1" dirty="0" smtClean="0">
                <a:solidFill>
                  <a:srgbClr val="FF0000"/>
                </a:solidFill>
                <a:latin typeface="Times New Roman" panose="02020603050405020304" pitchFamily="18" charset="0"/>
                <a:cs typeface="Times New Roman" panose="02020603050405020304" pitchFamily="18" charset="0"/>
              </a:rPr>
              <a:t>Военная топография</a:t>
            </a:r>
            <a:endParaRPr lang="ru-RU" b="1" dirty="0">
              <a:solidFill>
                <a:srgbClr val="FF0000"/>
              </a:solidFill>
            </a:endParaRPr>
          </a:p>
        </p:txBody>
      </p:sp>
      <p:cxnSp>
        <p:nvCxnSpPr>
          <p:cNvPr id="4" name="Прямая соединительная линия 3"/>
          <p:cNvCxnSpPr/>
          <p:nvPr/>
        </p:nvCxnSpPr>
        <p:spPr>
          <a:xfrm>
            <a:off x="0" y="1046643"/>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956350"/>
          </a:xfrm>
          <a:prstGeom prst="rect">
            <a:avLst/>
          </a:prstGeom>
        </p:spPr>
      </p:pic>
      <p:sp>
        <p:nvSpPr>
          <p:cNvPr id="7" name="Овал 6"/>
          <p:cNvSpPr/>
          <p:nvPr/>
        </p:nvSpPr>
        <p:spPr>
          <a:xfrm>
            <a:off x="11147013" y="293070"/>
            <a:ext cx="726393" cy="706788"/>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black"/>
                </a:solidFill>
                <a:effectLst/>
                <a:uLnTx/>
                <a:uFillTx/>
                <a:latin typeface="Calibri" panose="020F0502020204030204"/>
                <a:ea typeface="+mn-ea"/>
                <a:cs typeface="+mn-cs"/>
              </a:rPr>
              <a:t>69</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Заголовок 1"/>
          <p:cNvSpPr txBox="1">
            <a:spLocks/>
          </p:cNvSpPr>
          <p:nvPr/>
        </p:nvSpPr>
        <p:spPr>
          <a:xfrm>
            <a:off x="677091" y="2359388"/>
            <a:ext cx="10515600" cy="132556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Задание на самостоятельную подготовку</a:t>
            </a:r>
            <a:endParaRPr kumimoji="0" lang="ru-RU"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Прямоугольник 8"/>
          <p:cNvSpPr/>
          <p:nvPr/>
        </p:nvSpPr>
        <p:spPr>
          <a:xfrm>
            <a:off x="0" y="3359221"/>
            <a:ext cx="11913326" cy="1754326"/>
          </a:xfrm>
          <a:prstGeom prst="rect">
            <a:avLst/>
          </a:prstGeom>
        </p:spPr>
        <p:txBody>
          <a:bodyPr wrap="square">
            <a:spAutoFit/>
          </a:bodyPr>
          <a:lstStyle/>
          <a:p>
            <a:pPr marL="342900" lvl="0" indent="-342900">
              <a:spcBef>
                <a:spcPts val="1100"/>
              </a:spcBef>
              <a:spcAft>
                <a:spcPts val="0"/>
              </a:spcAft>
              <a:buFont typeface="+mj-lt"/>
              <a:buAutoNum type="arabicPeriod"/>
              <a:tabLst>
                <a:tab pos="457200" algn="l"/>
              </a:tabLst>
            </a:pPr>
            <a:r>
              <a:rPr lang="ru-RU" sz="3600" dirty="0" smtClean="0">
                <a:latin typeface="Times New Roman" panose="02020603050405020304" pitchFamily="18" charset="0"/>
                <a:ea typeface="Times New Roman" panose="02020603050405020304" pitchFamily="18" charset="0"/>
              </a:rPr>
              <a:t>Учебник «Военная топография» ВИ-2008. / № 11-стр.224-235. / № 1.2-стр.21-26. / № 2 - стр.35-57. / № 15.4-стр.356-362.</a:t>
            </a:r>
            <a:endParaRPr lang="ru-RU" sz="3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8214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sz="7200" dirty="0">
                <a:solidFill>
                  <a:srgbClr val="FF0000"/>
                </a:solidFill>
                <a:latin typeface="Times New Roman" panose="02020603050405020304" pitchFamily="18" charset="0"/>
                <a:cs typeface="Times New Roman" panose="02020603050405020304" pitchFamily="18" charset="0"/>
              </a:rPr>
              <a:t>Военная топография</a:t>
            </a:r>
            <a:br>
              <a:rPr lang="ru-RU" sz="7200" dirty="0">
                <a:solidFill>
                  <a:srgbClr val="FF0000"/>
                </a:solidFill>
                <a:latin typeface="Times New Roman" panose="02020603050405020304" pitchFamily="18" charset="0"/>
                <a:cs typeface="Times New Roman" panose="02020603050405020304" pitchFamily="18" charset="0"/>
              </a:rPr>
            </a:br>
            <a:r>
              <a:rPr lang="ru-RU" sz="4000" dirty="0">
                <a:solidFill>
                  <a:srgbClr val="FF0000"/>
                </a:solidFill>
                <a:latin typeface="Times New Roman" panose="02020603050405020304" pitchFamily="18" charset="0"/>
                <a:cs typeface="Times New Roman" panose="02020603050405020304" pitchFamily="18" charset="0"/>
              </a:rPr>
              <a:t/>
            </a:r>
            <a:br>
              <a:rPr lang="ru-RU" sz="4000" dirty="0">
                <a:solidFill>
                  <a:srgbClr val="FF0000"/>
                </a:solidFill>
                <a:latin typeface="Times New Roman" panose="02020603050405020304" pitchFamily="18" charset="0"/>
                <a:cs typeface="Times New Roman" panose="02020603050405020304" pitchFamily="18" charset="0"/>
              </a:rPr>
            </a:br>
            <a:endParaRPr lang="ru-RU" dirty="0"/>
          </a:p>
        </p:txBody>
      </p:sp>
      <p:cxnSp>
        <p:nvCxnSpPr>
          <p:cNvPr id="4" name="Прямая соединительная линия 3"/>
          <p:cNvCxnSpPr/>
          <p:nvPr/>
        </p:nvCxnSpPr>
        <p:spPr>
          <a:xfrm>
            <a:off x="0" y="1073381"/>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3600" dirty="0">
                <a:solidFill>
                  <a:prstClr val="black"/>
                </a:solidFill>
                <a:latin typeface="Calibri" panose="020F0502020204030204"/>
              </a:rPr>
              <a:t>7</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Скругленный прямоугольник 14"/>
          <p:cNvSpPr/>
          <p:nvPr/>
        </p:nvSpPr>
        <p:spPr>
          <a:xfrm>
            <a:off x="186732" y="1222990"/>
            <a:ext cx="11686674" cy="2244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985" indent="464185" algn="just">
              <a:spcAft>
                <a:spcPts val="0"/>
              </a:spcAft>
            </a:pPr>
            <a:r>
              <a:rPr lang="ru-RU" sz="2200" b="1" dirty="0" smtClean="0">
                <a:solidFill>
                  <a:schemeClr val="tx1"/>
                </a:solidFill>
                <a:latin typeface="Times New Roman" panose="02020603050405020304" pitchFamily="18" charset="0"/>
                <a:ea typeface="Times New Roman" panose="02020603050405020304" pitchFamily="18" charset="0"/>
              </a:rPr>
              <a:t>Под </a:t>
            </a:r>
            <a:r>
              <a:rPr lang="ru-RU" sz="2200" b="1" dirty="0">
                <a:solidFill>
                  <a:schemeClr val="tx1"/>
                </a:solidFill>
                <a:latin typeface="Times New Roman" panose="02020603050405020304" pitchFamily="18" charset="0"/>
                <a:ea typeface="Times New Roman" panose="02020603050405020304" pitchFamily="18" charset="0"/>
              </a:rPr>
              <a:t>фигурой Земли</a:t>
            </a:r>
            <a:r>
              <a:rPr lang="ru-RU" sz="2200" dirty="0">
                <a:solidFill>
                  <a:schemeClr val="tx1"/>
                </a:solidFill>
                <a:latin typeface="Times New Roman" panose="02020603050405020304" pitchFamily="18" charset="0"/>
                <a:ea typeface="Times New Roman" panose="02020603050405020304" pitchFamily="18" charset="0"/>
              </a:rPr>
              <a:t> понимают математическую фигуру, ограниченную поверхностью среднего уровня Мирового океана в спокойном его состоянии, мысленно продолженную под всеми континентами. Эта воображаемая поверхность, перпендикулярная в любой ее точке к направлению отвесной линии (направлению силы тяжести), называется основной уровенной поверхностью, а фигура Земли, образованная ею, - геоидом. Эллипсоид вращения, поверхность которого наиболее близка к поверхности геоида, называют земным эллипсоидом, или земным сфероидом.</a:t>
            </a:r>
            <a:endParaRPr lang="ru-RU" sz="2200" b="1" dirty="0" smtClean="0">
              <a:solidFill>
                <a:schemeClr val="tx1"/>
              </a:solidFill>
              <a:latin typeface="Times New Roman" panose="02020603050405020304" pitchFamily="18" charset="0"/>
              <a:ea typeface="Times New Roman" panose="02020603050405020304" pitchFamily="18" charset="0"/>
            </a:endParaRPr>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000" y="3644900"/>
            <a:ext cx="4191000" cy="317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4373" y="3644900"/>
            <a:ext cx="4082639" cy="317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644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01437" y="82042"/>
            <a:ext cx="10515600" cy="1325563"/>
          </a:xfrm>
        </p:spPr>
        <p:txBody>
          <a:bodyPr/>
          <a:lstStyle/>
          <a:p>
            <a:pPr algn="ctr"/>
            <a:r>
              <a:rPr lang="ru-RU" sz="6500" dirty="0">
                <a:solidFill>
                  <a:srgbClr val="FF0000"/>
                </a:solidFill>
                <a:latin typeface="Times New Roman" panose="02020603050405020304" pitchFamily="18" charset="0"/>
                <a:cs typeface="Times New Roman" panose="02020603050405020304" pitchFamily="18" charset="0"/>
              </a:rPr>
              <a:t>Военная топография</a:t>
            </a: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0" i="0" u="none" strike="noStrike" kern="1200" cap="none" spc="0" normalizeH="0" baseline="0" noProof="0" dirty="0" smtClean="0">
                <a:ln>
                  <a:noFill/>
                </a:ln>
                <a:solidFill>
                  <a:prstClr val="black"/>
                </a:solidFill>
                <a:effectLst/>
                <a:uLnTx/>
                <a:uFillTx/>
                <a:latin typeface="Calibri" panose="020F0502020204030204"/>
                <a:ea typeface="+mn-ea"/>
                <a:cs typeface="+mn-cs"/>
              </a:rPr>
              <a:t>8</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Скругленный прямоугольник 7"/>
          <p:cNvSpPr/>
          <p:nvPr/>
        </p:nvSpPr>
        <p:spPr>
          <a:xfrm>
            <a:off x="114300" y="1329807"/>
            <a:ext cx="11963400" cy="153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88290" algn="just">
              <a:spcBef>
                <a:spcPts val="600"/>
              </a:spcBef>
              <a:spcAft>
                <a:spcPts val="0"/>
              </a:spcAft>
            </a:pPr>
            <a:r>
              <a:rPr lang="ru-RU" sz="2400" b="1" dirty="0">
                <a:solidFill>
                  <a:schemeClr val="tx1"/>
                </a:solidFill>
                <a:latin typeface="Times New Roman" panose="02020603050405020304" pitchFamily="18" charset="0"/>
                <a:ea typeface="Times New Roman" panose="02020603050405020304" pitchFamily="18" charset="0"/>
              </a:rPr>
              <a:t>Картой</a:t>
            </a:r>
            <a:r>
              <a:rPr lang="ru-RU" sz="2400" dirty="0">
                <a:solidFill>
                  <a:schemeClr val="tx1"/>
                </a:solidFill>
                <a:latin typeface="Times New Roman" panose="02020603050405020304" pitchFamily="18" charset="0"/>
                <a:ea typeface="Times New Roman" panose="02020603050405020304" pitchFamily="18" charset="0"/>
              </a:rPr>
              <a:t> называют уменьшенное изображение земной поверхности на плоскости в определенной картографической проекции, отображающее в условных знаках размещение, состояние, взаимосвязь многообразных природных или общественных явлений.</a:t>
            </a:r>
            <a:endParaRPr lang="ru-RU" sz="1400" dirty="0">
              <a:solidFill>
                <a:schemeClr val="tx1"/>
              </a:solidFill>
              <a:effectLst/>
              <a:latin typeface="Times New Roman" panose="02020603050405020304" pitchFamily="18" charset="0"/>
              <a:ea typeface="Times New Roman" panose="02020603050405020304" pitchFamily="18" charset="0"/>
            </a:endParaRPr>
          </a:p>
        </p:txBody>
      </p:sp>
      <p:sp>
        <p:nvSpPr>
          <p:cNvPr id="9" name="Заголовок 1"/>
          <p:cNvSpPr txBox="1">
            <a:spLocks/>
          </p:cNvSpPr>
          <p:nvPr/>
        </p:nvSpPr>
        <p:spPr>
          <a:xfrm>
            <a:off x="1054100" y="301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dirty="0"/>
          </a:p>
        </p:txBody>
      </p:sp>
      <p:sp>
        <p:nvSpPr>
          <p:cNvPr id="10" name="Заголовок 1"/>
          <p:cNvSpPr txBox="1">
            <a:spLocks/>
          </p:cNvSpPr>
          <p:nvPr/>
        </p:nvSpPr>
        <p:spPr>
          <a:xfrm>
            <a:off x="495300" y="3524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dirty="0"/>
          </a:p>
        </p:txBody>
      </p:sp>
      <p:pic>
        <p:nvPicPr>
          <p:cNvPr id="23554" name="Picture 2" descr="k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00" y="2911361"/>
            <a:ext cx="10083800" cy="385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647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48000"/>
          </a:blip>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2269" y="49490"/>
            <a:ext cx="10515600" cy="1325563"/>
          </a:xfrm>
        </p:spPr>
        <p:txBody>
          <a:bodyPr/>
          <a:lstStyle/>
          <a:p>
            <a:pPr algn="ctr"/>
            <a:r>
              <a:rPr lang="ru-RU" sz="6500" dirty="0">
                <a:solidFill>
                  <a:srgbClr val="FF0000"/>
                </a:solidFill>
                <a:latin typeface="Times New Roman" panose="02020603050405020304" pitchFamily="18" charset="0"/>
                <a:cs typeface="Times New Roman" panose="02020603050405020304" pitchFamily="18" charset="0"/>
              </a:rPr>
              <a:t>Военная топография</a:t>
            </a:r>
            <a:endParaRPr lang="ru-RU" dirty="0"/>
          </a:p>
        </p:txBody>
      </p:sp>
      <p:cxnSp>
        <p:nvCxnSpPr>
          <p:cNvPr id="4" name="Прямая соединительная линия 3"/>
          <p:cNvCxnSpPr/>
          <p:nvPr/>
        </p:nvCxnSpPr>
        <p:spPr>
          <a:xfrm>
            <a:off x="0" y="1177272"/>
            <a:ext cx="12192000" cy="10768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44"/>
            <a:ext cx="1524000" cy="1223214"/>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8421" y="49490"/>
            <a:ext cx="1363579" cy="1173724"/>
          </a:xfrm>
          <a:prstGeom prst="rect">
            <a:avLst/>
          </a:prstGeom>
        </p:spPr>
      </p:pic>
      <p:sp>
        <p:nvSpPr>
          <p:cNvPr id="7" name="Овал 6"/>
          <p:cNvSpPr/>
          <p:nvPr/>
        </p:nvSpPr>
        <p:spPr>
          <a:xfrm>
            <a:off x="11147013" y="293070"/>
            <a:ext cx="726393" cy="614285"/>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0" i="0" u="none" strike="noStrike" kern="1200" cap="none" spc="0" normalizeH="0" baseline="0" noProof="0" dirty="0" smtClean="0">
                <a:ln>
                  <a:noFill/>
                </a:ln>
                <a:solidFill>
                  <a:prstClr val="black"/>
                </a:solidFill>
                <a:effectLst/>
                <a:uLnTx/>
                <a:uFillTx/>
                <a:latin typeface="Calibri" panose="020F0502020204030204"/>
                <a:ea typeface="+mn-ea"/>
                <a:cs typeface="+mn-cs"/>
              </a:rPr>
              <a:t>9</a:t>
            </a:r>
            <a:endParaRPr kumimoji="0" lang="ru-RU"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Скругленный прямоугольник 14"/>
          <p:cNvSpPr/>
          <p:nvPr/>
        </p:nvSpPr>
        <p:spPr>
          <a:xfrm>
            <a:off x="288332" y="1362502"/>
            <a:ext cx="11686674" cy="114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88290" algn="just">
              <a:spcBef>
                <a:spcPts val="600"/>
              </a:spcBef>
              <a:spcAft>
                <a:spcPts val="0"/>
              </a:spcAft>
            </a:pPr>
            <a:r>
              <a:rPr lang="ru-RU" sz="2400" b="1" dirty="0">
                <a:solidFill>
                  <a:schemeClr val="tx1"/>
                </a:solidFill>
                <a:latin typeface="Times New Roman" panose="02020603050405020304" pitchFamily="18" charset="0"/>
                <a:ea typeface="Times New Roman" panose="02020603050405020304" pitchFamily="18" charset="0"/>
              </a:rPr>
              <a:t>Рабочая карта</a:t>
            </a:r>
            <a:r>
              <a:rPr lang="ru-RU" sz="2400" dirty="0">
                <a:solidFill>
                  <a:schemeClr val="tx1"/>
                </a:solidFill>
                <a:latin typeface="Times New Roman" panose="02020603050405020304" pitchFamily="18" charset="0"/>
                <a:ea typeface="Times New Roman" panose="02020603050405020304" pitchFamily="18" charset="0"/>
              </a:rPr>
              <a:t> - это топографическая карта, на которой командир (начальник) графически с помощью условных обозначений и принятых сокращений отображает тактическую или специальную обстановку и ее изменение в ходе боевых действий.</a:t>
            </a:r>
            <a:endParaRPr lang="ru-RU" sz="2400" dirty="0">
              <a:solidFill>
                <a:schemeClr val="tx1"/>
              </a:solidFill>
              <a:effectLst/>
              <a:latin typeface="Times New Roman" panose="02020603050405020304" pitchFamily="18" charset="0"/>
              <a:ea typeface="Times New Roman" panose="02020603050405020304" pitchFamily="18" charset="0"/>
            </a:endParaRPr>
          </a:p>
        </p:txBody>
      </p:sp>
      <p:pic>
        <p:nvPicPr>
          <p:cNvPr id="24578" name="Picture 2" descr="slide-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580384"/>
            <a:ext cx="8496300" cy="427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221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4779</Words>
  <Application>Microsoft Office PowerPoint</Application>
  <PresentationFormat>Широкоэкранный</PresentationFormat>
  <Paragraphs>488</Paragraphs>
  <Slides>69</Slides>
  <Notes>0</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69</vt:i4>
      </vt:variant>
    </vt:vector>
  </HeadingPairs>
  <TitlesOfParts>
    <vt:vector size="76" baseType="lpstr">
      <vt:lpstr>Arial</vt:lpstr>
      <vt:lpstr>Calibri</vt:lpstr>
      <vt:lpstr>Calibri Light</vt:lpstr>
      <vt:lpstr>Lucida Sans Unicode</vt:lpstr>
      <vt:lpstr>Times New Roman</vt:lpstr>
      <vt:lpstr>Тема Office</vt:lpstr>
      <vt:lpstr>Документ</vt:lpstr>
      <vt:lpstr>Презентация PowerPoint</vt:lpstr>
      <vt:lpstr>Презентация PowerPoint</vt:lpstr>
      <vt:lpstr>Презентация PowerPoint</vt:lpstr>
      <vt:lpstr>Военная топография </vt:lpstr>
      <vt:lpstr>Военная топография</vt:lpstr>
      <vt:lpstr>Военная топография  </vt:lpstr>
      <vt:lpstr>Военная топография  </vt:lpstr>
      <vt:lpstr>Военная топография</vt:lpstr>
      <vt:lpstr>Военная топография</vt:lpstr>
      <vt:lpstr>Военная топография </vt:lpstr>
      <vt:lpstr>Военная топография</vt:lpstr>
      <vt:lpstr>Военная топография </vt:lpstr>
      <vt:lpstr>Военная топография </vt:lpstr>
      <vt:lpstr>             Математическая и геодезическая основа топографических карт.  Проектирование физической поверхности Земли на эллипсоид по нормалям (перпендикулярам) к его поверхности, и изображение на плоскости, т. е. по карте, этих горизонтальных проложений в заданном масштабе и по определенным для данной карты математическим правилам. Математически определяемый способ построения на плоскости картографической сетки того или иного вида, на основе которой на карте изображают поверхность Земли, называется картографической проекцией.    Топографические карты зарубежных стран. В США, Канаде, Мексике, Франции при создании карт пользуются размерами эллипсоида Кларка, в Финляндии и некоторых других странах - размерами эллипсоида Хейфорда,        в Австрии — размерами эллипсоида Бесселя, в Российской Федерации и ряде других стран- размерами эллипсоида Красовского. При решении некоторых практических задач, когда не требуется высокая точность, фигуру Земли принимают за шар, поверхность которого (около 510 млн. км2) равна поверхности эллипсоида принятых размеров. Радиус такого шара, вычисленный по элементам эллипсоида Красовского, равен 6371116 м или округленно 6371 км.</vt:lpstr>
      <vt:lpstr>Военная топография </vt:lpstr>
      <vt:lpstr>Военная топография </vt:lpstr>
      <vt:lpstr>Военная топография</vt:lpstr>
      <vt:lpstr>Военная топография </vt:lpstr>
      <vt:lpstr>  Военная топография  </vt:lpstr>
      <vt:lpstr>Военная топография</vt:lpstr>
      <vt:lpstr> Военная топография  </vt:lpstr>
      <vt:lpstr> Военная топография  </vt:lpstr>
      <vt:lpstr> Военная топография  </vt:lpstr>
      <vt:lpstr> Военная топография  </vt:lpstr>
      <vt:lpstr> Военная топография  </vt:lpstr>
      <vt:lpstr> Военная топография  </vt:lpstr>
      <vt:lpstr>Военная топография </vt:lpstr>
      <vt:lpstr> Военная топография  </vt:lpstr>
      <vt:lpstr> Военная топография  </vt:lpstr>
      <vt:lpstr> 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vt:lpstr>
      <vt:lpstr>Военная топография </vt:lpstr>
      <vt:lpstr>Военная топография </vt:lpstr>
      <vt:lpstr>Военная топография </vt:lpstr>
      <vt:lpstr>Военная топография </vt:lpstr>
      <vt:lpstr>Военная топография</vt:lpstr>
      <vt:lpstr>Военная топография </vt:lpstr>
      <vt:lpstr>Военная топография </vt:lpstr>
      <vt:lpstr>Военная топография </vt:lpstr>
      <vt:lpstr>Военная топография </vt:lpstr>
      <vt:lpstr>Военная топография</vt:lpstr>
      <vt:lpstr>Военная топография </vt:lpstr>
      <vt:lpstr>Военная топография </vt:lpstr>
      <vt:lpstr>Военная топография</vt:lpstr>
      <vt:lpstr>Военная топография</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 </vt:lpstr>
      <vt:lpstr>Военная топография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Администратор</dc:creator>
  <cp:lastModifiedBy>R2</cp:lastModifiedBy>
  <cp:revision>5</cp:revision>
  <dcterms:modified xsi:type="dcterms:W3CDTF">2021-04-20T11:35:26Z</dcterms:modified>
</cp:coreProperties>
</file>